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8F197C-D560-47ED-B0AA-C8C7324BB77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258713-BFC7-4958-9E36-D00CBB89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Harmonic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Pendulums &amp; Longitudinal Waves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Harmonic Motion…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…is a form of periodic motion (repeated motion).</a:t>
            </a:r>
          </a:p>
          <a:p>
            <a:endParaRPr lang="en-US" dirty="0" smtClean="0"/>
          </a:p>
          <a:p>
            <a:r>
              <a:rPr lang="en-US" dirty="0" smtClean="0"/>
              <a:t>…is repeated motion over the same path.</a:t>
            </a:r>
          </a:p>
          <a:p>
            <a:endParaRPr lang="en-US" dirty="0" smtClean="0"/>
          </a:p>
          <a:p>
            <a:r>
              <a:rPr lang="en-US" dirty="0" smtClean="0"/>
              <a:t>…requires a restoring force that is constantly pushing the mass to equilibrium position.</a:t>
            </a:r>
          </a:p>
          <a:p>
            <a:endParaRPr lang="en-US" dirty="0" smtClean="0"/>
          </a:p>
          <a:p>
            <a:r>
              <a:rPr lang="en-US" dirty="0" smtClean="0"/>
              <a:t>…is demonstrated by pendulums and longitudinal waves.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SHM look like?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858000" cy="520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Definitions for SHM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Amplitude (A): Maximum displacement from equilibrium position; measured in meters </a:t>
            </a:r>
            <a:r>
              <a:rPr lang="en-US" sz="1200" dirty="0" smtClean="0"/>
              <a:t>(we’ll talk about this extensively in Unit 3)</a:t>
            </a:r>
          </a:p>
          <a:p>
            <a:r>
              <a:rPr lang="en-US" dirty="0" smtClean="0"/>
              <a:t>Period (T): Time it takes for one complete cycle of the periodic motion; measured in seconds</a:t>
            </a:r>
          </a:p>
          <a:p>
            <a:r>
              <a:rPr lang="en-US" dirty="0" smtClean="0"/>
              <a:t>Frequency (f): Number of cycles per unit of time; measured in Hertz (Hz) (1/s OR 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 = cycles/time</a:t>
            </a:r>
          </a:p>
          <a:p>
            <a:r>
              <a:rPr lang="en-US" dirty="0" smtClean="0"/>
              <a:t>Relationship between Period and Frequency:</a:t>
            </a:r>
          </a:p>
          <a:p>
            <a:pPr lvl="1"/>
            <a:r>
              <a:rPr lang="en-US" dirty="0" smtClean="0"/>
              <a:t>f=1/T</a:t>
            </a:r>
          </a:p>
          <a:p>
            <a:pPr lvl="1"/>
            <a:r>
              <a:rPr lang="en-US" dirty="0" smtClean="0"/>
              <a:t>T=1/f</a:t>
            </a:r>
          </a:p>
          <a:p>
            <a:pPr lvl="2"/>
            <a:r>
              <a:rPr lang="en-US" dirty="0" smtClean="0"/>
              <a:t>f = Frequency</a:t>
            </a:r>
          </a:p>
          <a:p>
            <a:pPr lvl="2"/>
            <a:r>
              <a:rPr lang="en-US" dirty="0" smtClean="0"/>
              <a:t>T =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Restoring force is gravity.</a:t>
            </a:r>
          </a:p>
          <a:p>
            <a:r>
              <a:rPr lang="en-US" dirty="0" smtClean="0"/>
              <a:t>Equation: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 = Period</a:t>
            </a:r>
          </a:p>
          <a:p>
            <a:pPr lvl="1"/>
            <a:r>
              <a:rPr lang="en-US" dirty="0" smtClean="0"/>
              <a:t>L = Length of pendulum</a:t>
            </a:r>
          </a:p>
          <a:p>
            <a:pPr lvl="1"/>
            <a:r>
              <a:rPr lang="en-US" dirty="0" smtClean="0"/>
              <a:t>g = acceleration due to gravity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14600"/>
            <a:ext cx="2514600" cy="157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Restoring </a:t>
            </a:r>
            <a:r>
              <a:rPr lang="en-US" dirty="0" smtClean="0"/>
              <a:t>forces are </a:t>
            </a:r>
            <a:r>
              <a:rPr lang="en-US" dirty="0" smtClean="0"/>
              <a:t>the </a:t>
            </a:r>
            <a:r>
              <a:rPr lang="en-US" dirty="0" smtClean="0"/>
              <a:t>spring and gravity.</a:t>
            </a:r>
            <a:endParaRPr lang="en-US" dirty="0" smtClean="0"/>
          </a:p>
          <a:p>
            <a:pPr lvl="1"/>
            <a:r>
              <a:rPr lang="en-US" dirty="0" smtClean="0"/>
              <a:t>Remember Hooke’s law: F = k</a:t>
            </a:r>
            <a:r>
              <a:rPr lang="el-GR" dirty="0" smtClean="0"/>
              <a:t>Δ</a:t>
            </a:r>
            <a:r>
              <a:rPr lang="en-US" dirty="0" smtClean="0"/>
              <a:t>x</a:t>
            </a:r>
          </a:p>
          <a:p>
            <a:r>
              <a:rPr lang="en-US" dirty="0" smtClean="0"/>
              <a:t>Equation: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 = Period</a:t>
            </a:r>
          </a:p>
          <a:p>
            <a:pPr lvl="1"/>
            <a:r>
              <a:rPr lang="en-US" dirty="0" smtClean="0"/>
              <a:t>m = mass</a:t>
            </a:r>
          </a:p>
          <a:p>
            <a:pPr lvl="1"/>
            <a:r>
              <a:rPr lang="en-US" dirty="0" smtClean="0"/>
              <a:t>k = spring constant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95600"/>
            <a:ext cx="2667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 pendulum is observed to complete 23 full cycles in 58 seconds. Determine the period and the frequency of the pendulum.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Cycles = 23</a:t>
            </a:r>
          </a:p>
          <a:p>
            <a:pPr>
              <a:buNone/>
            </a:pPr>
            <a:r>
              <a:rPr lang="en-US" dirty="0" smtClean="0"/>
              <a:t>t = 58 s</a:t>
            </a:r>
          </a:p>
          <a:p>
            <a:pPr>
              <a:buNone/>
            </a:pPr>
            <a:r>
              <a:rPr lang="en-US" dirty="0" smtClean="0"/>
              <a:t>f = ?</a:t>
            </a:r>
          </a:p>
          <a:p>
            <a:pPr>
              <a:buNone/>
            </a:pPr>
            <a:r>
              <a:rPr lang="en-US" dirty="0" smtClean="0"/>
              <a:t>T = 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21336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f = cycles/t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25908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f = 23/58s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f = .397 Hz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22098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T = 1/f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25908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T = 1/.397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9718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T = 2.52 s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 top of a mountain a pendulum 1.55 m long has a period of 2.51 s.  What is the acceleration due to gravity at this location?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 = 1.55 m</a:t>
            </a:r>
          </a:p>
          <a:p>
            <a:pPr>
              <a:buNone/>
            </a:pPr>
            <a:r>
              <a:rPr lang="en-US" dirty="0" smtClean="0"/>
              <a:t>T = 2.51 s</a:t>
            </a:r>
          </a:p>
          <a:p>
            <a:pPr>
              <a:buNone/>
            </a:pPr>
            <a:r>
              <a:rPr lang="en-US" dirty="0" smtClean="0"/>
              <a:t>g = 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20574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T = 2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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L/g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2438400"/>
            <a:ext cx="3581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2.51 = 2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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1.55/g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895600"/>
            <a:ext cx="3581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2.51/2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</a:t>
            </a:r>
            <a:r>
              <a:rPr lang="en-US" sz="3200" b="1" dirty="0" smtClean="0">
                <a:solidFill>
                  <a:schemeClr val="accent3"/>
                </a:solidFill>
              </a:rPr>
              <a:t> = 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1.55/g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3352800"/>
            <a:ext cx="3581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.399 = 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1.55/g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3758625"/>
            <a:ext cx="4114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(.399)</a:t>
            </a:r>
            <a:r>
              <a:rPr lang="en-US" sz="3200" b="1" baseline="30000" dirty="0" smtClean="0">
                <a:solidFill>
                  <a:schemeClr val="accent3"/>
                </a:solidFill>
              </a:rPr>
              <a:t>2</a:t>
            </a:r>
            <a:r>
              <a:rPr lang="en-US" sz="3200" b="1" dirty="0" smtClean="0">
                <a:solidFill>
                  <a:schemeClr val="accent3"/>
                </a:solidFill>
              </a:rPr>
              <a:t> = [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1.55/g]</a:t>
            </a:r>
            <a:r>
              <a:rPr lang="en-US" sz="3200" b="1" baseline="30000" dirty="0" smtClean="0">
                <a:solidFill>
                  <a:schemeClr val="accent3"/>
                </a:solidFill>
                <a:sym typeface="Symbol"/>
              </a:rPr>
              <a:t>2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4215825"/>
            <a:ext cx="381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.1596 = 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1.55/g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4673025"/>
            <a:ext cx="381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.1596 g = 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1.55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0" y="5054025"/>
            <a:ext cx="381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g = 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1.55/.1596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5511225"/>
            <a:ext cx="381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g = 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9.71 m/s</a:t>
            </a:r>
            <a:r>
              <a:rPr lang="en-US" sz="3200" b="1" baseline="30000" dirty="0" smtClean="0">
                <a:solidFill>
                  <a:schemeClr val="accent3"/>
                </a:solidFill>
                <a:sym typeface="Symbol"/>
              </a:rPr>
              <a:t>2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length of a simple pendulum whose period is 1.00 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 = ?</a:t>
            </a:r>
          </a:p>
          <a:p>
            <a:pPr>
              <a:buNone/>
            </a:pPr>
            <a:r>
              <a:rPr lang="en-US" dirty="0" smtClean="0"/>
              <a:t>T = 1.00 s</a:t>
            </a:r>
          </a:p>
          <a:p>
            <a:pPr>
              <a:buNone/>
            </a:pPr>
            <a:r>
              <a:rPr lang="en-US" dirty="0" smtClean="0"/>
              <a:t>g = 9.8 m/s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16764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T = 2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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L/g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057400"/>
            <a:ext cx="3581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1.00 = 2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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L/9.8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514600"/>
            <a:ext cx="3581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1.00/2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</a:t>
            </a:r>
            <a:r>
              <a:rPr lang="en-US" sz="3200" b="1" dirty="0" smtClean="0">
                <a:solidFill>
                  <a:schemeClr val="accent3"/>
                </a:solidFill>
              </a:rPr>
              <a:t> = 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L/9.8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2971800"/>
            <a:ext cx="3581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.159 = 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 L/9.8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3377625"/>
            <a:ext cx="4114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(.159)</a:t>
            </a:r>
            <a:r>
              <a:rPr lang="en-US" sz="3200" b="1" baseline="30000" dirty="0" smtClean="0">
                <a:solidFill>
                  <a:schemeClr val="accent3"/>
                </a:solidFill>
              </a:rPr>
              <a:t>2</a:t>
            </a:r>
            <a:r>
              <a:rPr lang="en-US" sz="3200" b="1" dirty="0" smtClean="0">
                <a:solidFill>
                  <a:schemeClr val="accent3"/>
                </a:solidFill>
              </a:rPr>
              <a:t> = [</a:t>
            </a:r>
            <a:r>
              <a:rPr lang="en-US" sz="3200" dirty="0" smtClean="0">
                <a:solidFill>
                  <a:schemeClr val="accent3"/>
                </a:solidFill>
                <a:sym typeface="Symbol"/>
              </a:rPr>
              <a:t>√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 L/9.8]</a:t>
            </a:r>
            <a:r>
              <a:rPr lang="en-US" sz="3200" b="1" baseline="30000" dirty="0" smtClean="0">
                <a:solidFill>
                  <a:schemeClr val="accent3"/>
                </a:solidFill>
                <a:sym typeface="Symbol"/>
              </a:rPr>
              <a:t>2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3834825"/>
            <a:ext cx="381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.0253 = </a:t>
            </a:r>
            <a:r>
              <a:rPr lang="en-US" sz="3200" b="1" dirty="0" smtClean="0">
                <a:solidFill>
                  <a:schemeClr val="accent3"/>
                </a:solidFill>
                <a:sym typeface="Symbol"/>
              </a:rPr>
              <a:t>L/9.8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8400" y="4292025"/>
            <a:ext cx="381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.0253*9.8 = L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4673025"/>
            <a:ext cx="381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.248 m = L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301</TotalTime>
  <Words>349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Simple Harmonic Motion</vt:lpstr>
      <vt:lpstr>Simple Harmonic Motion…</vt:lpstr>
      <vt:lpstr>What does SHM look like?</vt:lpstr>
      <vt:lpstr>Simple Definitions for SHM</vt:lpstr>
      <vt:lpstr>Pendulums</vt:lpstr>
      <vt:lpstr>Longitudinal Waves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Pendulums</dc:title>
  <dc:creator>FPS USER</dc:creator>
  <cp:lastModifiedBy>FPS USER</cp:lastModifiedBy>
  <cp:revision>11</cp:revision>
  <dcterms:created xsi:type="dcterms:W3CDTF">2012-03-23T11:35:06Z</dcterms:created>
  <dcterms:modified xsi:type="dcterms:W3CDTF">2012-03-26T16:41:34Z</dcterms:modified>
</cp:coreProperties>
</file>