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0" r:id="rId8"/>
    <p:sldId id="271" r:id="rId9"/>
    <p:sldId id="272" r:id="rId10"/>
    <p:sldId id="268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376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295400"/>
            <a:ext cx="4457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457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379598-90ED-4BAD-8EE3-27D179C17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295400"/>
            <a:ext cx="4457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95400"/>
            <a:ext cx="4457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86200"/>
            <a:ext cx="4457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412376-1826-4949-A9BF-661D8B758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9AD1-A103-422A-A884-52FF6E1565F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D239-F97B-4C60-9429-499CA7086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Motion Part 3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Acceleration</a:t>
            </a:r>
          </a:p>
          <a:p>
            <a:r>
              <a:rPr lang="en-US" dirty="0" smtClean="0"/>
              <a:t>Vectors</a:t>
            </a:r>
          </a:p>
        </p:txBody>
      </p:sp>
      <p:pic>
        <p:nvPicPr>
          <p:cNvPr id="2050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191000" cy="19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6550"/>
            <a:ext cx="6518275" cy="817563"/>
          </a:xfrm>
          <a:noFill/>
          <a:ln/>
        </p:spPr>
        <p:txBody>
          <a:bodyPr/>
          <a:lstStyle/>
          <a:p>
            <a:r>
              <a:rPr lang="zh-TW" altLang="zh-TW" baseline="-25000" dirty="0" smtClean="0">
                <a:latin typeface="Tahoma" pitchFamily="34" charset="0"/>
              </a:rPr>
              <a:t>	</a:t>
            </a:r>
            <a:r>
              <a:rPr lang="en-US" altLang="zh-TW" sz="6600" baseline="-25000" dirty="0" smtClean="0">
                <a:latin typeface="Tahoma" pitchFamily="34" charset="0"/>
              </a:rPr>
              <a:t>Acceleration</a:t>
            </a:r>
            <a:r>
              <a:rPr lang="en-US" altLang="zh-TW" dirty="0">
                <a:latin typeface="Tahoma" pitchFamily="34" charset="0"/>
              </a:rPr>
              <a:t>	</a:t>
            </a:r>
            <a:endParaRPr lang="en-GB" altLang="zh-TW" dirty="0">
              <a:latin typeface="Tahoma" pitchFamily="34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609600" y="1411350"/>
            <a:ext cx="8534400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571500" indent="-5715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zh-TW" sz="4000" dirty="0"/>
              <a:t>Acceleration measures the change in velocity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057275" y="2952750"/>
            <a:ext cx="7840663" cy="2825389"/>
          </a:xfrm>
          <a:prstGeom prst="rect">
            <a:avLst/>
          </a:prstGeom>
          <a:solidFill>
            <a:srgbClr val="FFFF99"/>
          </a:solidFill>
          <a:ln w="25400">
            <a:solidFill>
              <a:srgbClr val="FFCC00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2286000" indent="-2190750" algn="l">
              <a:spcBef>
                <a:spcPct val="70000"/>
              </a:spcBef>
              <a:spcAft>
                <a:spcPct val="70000"/>
              </a:spcAft>
            </a:pPr>
            <a:r>
              <a:rPr lang="en-GB" altLang="zh-TW" sz="2400" dirty="0"/>
              <a:t>Acceleration = </a:t>
            </a:r>
            <a:r>
              <a:rPr lang="en-GB" altLang="zh-TW" sz="2400" dirty="0">
                <a:sym typeface="Symbol" pitchFamily="18" charset="2"/>
              </a:rPr>
              <a:t></a:t>
            </a:r>
            <a:r>
              <a:rPr lang="en-GB" altLang="zh-TW" sz="2400" dirty="0"/>
              <a:t>velocity per unit time</a:t>
            </a:r>
          </a:p>
          <a:p>
            <a:pPr marL="2286000" indent="-2190750" algn="l">
              <a:spcBef>
                <a:spcPct val="70000"/>
              </a:spcBef>
              <a:spcAft>
                <a:spcPct val="70000"/>
              </a:spcAft>
            </a:pPr>
            <a:r>
              <a:rPr lang="en-US" altLang="zh-TW" sz="4000" dirty="0" smtClean="0"/>
              <a:t>a</a:t>
            </a:r>
            <a:r>
              <a:rPr lang="en-US" altLang="zh-TW" sz="2400" dirty="0"/>
              <a:t>	</a:t>
            </a:r>
          </a:p>
          <a:p>
            <a:pPr marL="2286000" indent="-2190750" algn="l">
              <a:spcBef>
                <a:spcPct val="70000"/>
              </a:spcBef>
              <a:spcAft>
                <a:spcPct val="70000"/>
              </a:spcAft>
            </a:pPr>
            <a:endParaRPr lang="zh-TW" altLang="zh-TW" sz="2400" dirty="0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6883400" y="1936751"/>
            <a:ext cx="1460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TW" dirty="0"/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2164127" y="3625712"/>
            <a:ext cx="4740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800" dirty="0"/>
              <a:t>overall change in </a:t>
            </a:r>
            <a:r>
              <a:rPr lang="en-US" altLang="zh-TW" sz="2800" dirty="0" smtClean="0"/>
              <a:t>velocity (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f</a:t>
            </a:r>
            <a:r>
              <a:rPr lang="en-US" altLang="zh-TW" sz="2800" dirty="0" smtClean="0"/>
              <a:t>-v</a:t>
            </a:r>
            <a:r>
              <a:rPr lang="en-US" altLang="zh-TW" sz="2800" baseline="-25000" dirty="0" smtClean="0"/>
              <a:t>i</a:t>
            </a:r>
            <a:r>
              <a:rPr lang="en-US" altLang="zh-TW" sz="2800" dirty="0" smtClean="0"/>
              <a:t>)</a:t>
            </a:r>
            <a:endParaRPr lang="en-US" altLang="zh-TW" sz="2800" dirty="0"/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3041198" y="4422775"/>
            <a:ext cx="3842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800" dirty="0"/>
              <a:t>total </a:t>
            </a:r>
            <a:r>
              <a:rPr lang="en-US" altLang="zh-TW" sz="2800" dirty="0" smtClean="0"/>
              <a:t>time (</a:t>
            </a:r>
            <a:r>
              <a:rPr lang="en-US" altLang="zh-TW" sz="2800" dirty="0" err="1" smtClean="0"/>
              <a:t>t</a:t>
            </a:r>
            <a:r>
              <a:rPr lang="en-US" altLang="zh-TW" sz="2800" baseline="-25000" dirty="0" err="1" smtClean="0"/>
              <a:t>f</a:t>
            </a:r>
            <a:r>
              <a:rPr lang="en-US" altLang="zh-TW" sz="2800" dirty="0" smtClean="0"/>
              <a:t> – </a:t>
            </a:r>
            <a:r>
              <a:rPr lang="en-US" altLang="zh-TW" sz="2800" dirty="0" err="1" smtClean="0"/>
              <a:t>t</a:t>
            </a:r>
            <a:r>
              <a:rPr lang="en-US" altLang="zh-TW" sz="2800" baseline="-25000" dirty="0" err="1" smtClean="0"/>
              <a:t>i</a:t>
            </a:r>
            <a:r>
              <a:rPr lang="en-US" altLang="zh-TW" sz="2800" dirty="0" smtClean="0"/>
              <a:t>) </a:t>
            </a:r>
            <a:endParaRPr lang="en-US" altLang="zh-TW" sz="2800" dirty="0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1927225" y="4175607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3428936" y="5172930"/>
            <a:ext cx="1787518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 smtClean="0"/>
              <a:t>unit</a:t>
            </a:r>
            <a:r>
              <a:rPr lang="zh-TW" altLang="en-US" sz="2800" dirty="0" smtClean="0"/>
              <a:t>= </a:t>
            </a:r>
            <a:r>
              <a:rPr lang="en-US" altLang="zh-TW" sz="2800" dirty="0"/>
              <a:t>m </a:t>
            </a:r>
            <a:r>
              <a:rPr lang="en-US" altLang="zh-TW" sz="2800" dirty="0" smtClean="0"/>
              <a:t>/s</a:t>
            </a:r>
            <a:r>
              <a:rPr lang="en-US" altLang="zh-TW" sz="2800" baseline="30000" dirty="0"/>
              <a:t>2</a:t>
            </a:r>
            <a:endParaRPr lang="en-US" altLang="zh-TW" sz="2800" b="1" baseline="30000" dirty="0"/>
          </a:p>
        </p:txBody>
      </p:sp>
      <p:sp>
        <p:nvSpPr>
          <p:cNvPr id="86044" name="Oval 28"/>
          <p:cNvSpPr>
            <a:spLocks noChangeArrowheads="1"/>
          </p:cNvSpPr>
          <p:nvPr/>
        </p:nvSpPr>
        <p:spPr bwMode="auto">
          <a:xfrm>
            <a:off x="5457396" y="2121417"/>
            <a:ext cx="2894012" cy="741363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800" noProof="1"/>
              <a:t>vector quantity</a:t>
            </a:r>
            <a:endParaRPr lang="en-US" altLang="zh-TW" noProof="1"/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1476777" y="4075725"/>
            <a:ext cx="4794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dirty="0"/>
              <a:t>=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 autoUpdateAnimBg="0"/>
      <p:bldP spid="86037" grpId="0" autoUpdateAnimBg="0"/>
      <p:bldP spid="86038" grpId="0" autoUpdateAnimBg="0"/>
      <p:bldP spid="86039" grpId="0" animBg="1"/>
      <p:bldP spid="86042" grpId="0" autoUpdateAnimBg="0"/>
      <p:bldP spid="86044" grpId="0" animBg="1" autoUpdateAnimBg="0"/>
      <p:bldP spid="860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velocity of a car increases from 2m/s at 1s to 16m/s at 4.5 s. What is the car’s average acceleration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a= ?</a:t>
            </a:r>
          </a:p>
          <a:p>
            <a:pPr marL="0" indent="0">
              <a:buNone/>
            </a:pP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= 16m/s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= 2m/s</a:t>
            </a:r>
          </a:p>
          <a:p>
            <a:pPr marL="0" indent="0">
              <a:buNone/>
            </a:pPr>
            <a:r>
              <a:rPr lang="en-US" dirty="0" err="1" smtClean="0"/>
              <a:t>t</a:t>
            </a:r>
            <a:r>
              <a:rPr lang="en-US" baseline="-25000" dirty="0" err="1" smtClean="0"/>
              <a:t>f</a:t>
            </a:r>
            <a:r>
              <a:rPr lang="en-US" dirty="0" smtClean="0"/>
              <a:t>= 4.5 s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= 1 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57600" y="2768024"/>
            <a:ext cx="1752600" cy="1041976"/>
            <a:chOff x="3657600" y="2768024"/>
            <a:chExt cx="1752600" cy="1041976"/>
          </a:xfrm>
        </p:grpSpPr>
        <p:sp>
          <p:nvSpPr>
            <p:cNvPr id="4" name="Rectangle 3"/>
            <p:cNvSpPr/>
            <p:nvPr/>
          </p:nvSpPr>
          <p:spPr>
            <a:xfrm>
              <a:off x="3657600" y="2971800"/>
              <a:ext cx="585617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a=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257864" y="2768024"/>
              <a:ext cx="1076136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</a:t>
              </a:r>
              <a:r>
                <a:rPr lang="en-US" sz="3200" dirty="0" err="1" smtClean="0">
                  <a:solidFill>
                    <a:srgbClr val="0000FF"/>
                  </a:solidFill>
                </a:rPr>
                <a:t>v</a:t>
              </a:r>
              <a:r>
                <a:rPr lang="en-US" sz="3200" baseline="-25000" dirty="0" err="1" smtClean="0">
                  <a:solidFill>
                    <a:srgbClr val="0000FF"/>
                  </a:solidFill>
                </a:rPr>
                <a:t>f</a:t>
              </a:r>
              <a:r>
                <a:rPr lang="en-US" sz="3200" dirty="0" smtClean="0">
                  <a:solidFill>
                    <a:srgbClr val="0000FF"/>
                  </a:solidFill>
                </a:rPr>
                <a:t>-v</a:t>
              </a:r>
              <a:r>
                <a:rPr lang="en-US" sz="3200" baseline="-25000" dirty="0" smtClean="0">
                  <a:solidFill>
                    <a:srgbClr val="0000FF"/>
                  </a:solidFill>
                </a:rPr>
                <a:t>i</a:t>
              </a:r>
              <a:r>
                <a:rPr lang="en-US" sz="3200" dirty="0" smtClean="0">
                  <a:solidFill>
                    <a:srgbClr val="0000FF"/>
                  </a:solidFill>
                </a:rPr>
                <a:t>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6555" y="3225224"/>
              <a:ext cx="980356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</a:t>
              </a:r>
              <a:r>
                <a:rPr lang="en-US" sz="3200" dirty="0" err="1" smtClean="0">
                  <a:solidFill>
                    <a:srgbClr val="0000FF"/>
                  </a:solidFill>
                </a:rPr>
                <a:t>t</a:t>
              </a:r>
              <a:r>
                <a:rPr lang="en-US" sz="3200" baseline="-25000" dirty="0" err="1" smtClean="0">
                  <a:solidFill>
                    <a:srgbClr val="0000FF"/>
                  </a:solidFill>
                </a:rPr>
                <a:t>f</a:t>
              </a:r>
              <a:r>
                <a:rPr lang="en-US" sz="3200" dirty="0" err="1" smtClean="0">
                  <a:solidFill>
                    <a:srgbClr val="0000FF"/>
                  </a:solidFill>
                </a:rPr>
                <a:t>-t</a:t>
              </a:r>
              <a:r>
                <a:rPr lang="en-US" sz="3200" baseline="-25000" dirty="0" err="1" smtClean="0">
                  <a:solidFill>
                    <a:srgbClr val="0000FF"/>
                  </a:solidFill>
                </a:rPr>
                <a:t>i</a:t>
              </a:r>
              <a:r>
                <a:rPr lang="en-US" sz="3200" dirty="0" smtClean="0">
                  <a:solidFill>
                    <a:srgbClr val="0000FF"/>
                  </a:solidFill>
                </a:rPr>
                <a:t>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191000" y="3352800"/>
              <a:ext cx="12192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657600" y="4038600"/>
            <a:ext cx="3124200" cy="1041976"/>
            <a:chOff x="3657600" y="4038600"/>
            <a:chExt cx="3124200" cy="1041976"/>
          </a:xfrm>
        </p:grpSpPr>
        <p:sp>
          <p:nvSpPr>
            <p:cNvPr id="13" name="Rectangle 12"/>
            <p:cNvSpPr/>
            <p:nvPr/>
          </p:nvSpPr>
          <p:spPr>
            <a:xfrm>
              <a:off x="3657600" y="4242376"/>
              <a:ext cx="585617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a=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40745" y="4038600"/>
              <a:ext cx="2741055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(16m/s – 2m/s)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89789" y="4495800"/>
              <a:ext cx="1934811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(4.5s – 1s)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191000" y="4623376"/>
              <a:ext cx="2286000" cy="2482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733800" y="5105400"/>
            <a:ext cx="1886495" cy="1041976"/>
            <a:chOff x="3657600" y="2768024"/>
            <a:chExt cx="1886495" cy="1041976"/>
          </a:xfrm>
        </p:grpSpPr>
        <p:sp>
          <p:nvSpPr>
            <p:cNvPr id="19" name="Rectangle 18"/>
            <p:cNvSpPr/>
            <p:nvPr/>
          </p:nvSpPr>
          <p:spPr>
            <a:xfrm>
              <a:off x="3657600" y="2971800"/>
              <a:ext cx="585617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a=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47772" y="2768024"/>
              <a:ext cx="1496323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(14m/s)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29931" y="3225224"/>
              <a:ext cx="1113606" cy="58477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00FF"/>
                  </a:solidFill>
                </a:rPr>
                <a:t>(3.5s)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191000" y="3352800"/>
              <a:ext cx="12192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486400" y="5334000"/>
            <a:ext cx="1652298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= 4 m/s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endParaRPr lang="en-US" sz="32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8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Speed- </a:t>
            </a:r>
            <a:r>
              <a:rPr lang="en-US" sz="3200"/>
              <a:t>Distance an object travels per unit of time</a:t>
            </a:r>
            <a:r>
              <a:rPr lang="en-US" sz="360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8305800" cy="5029200"/>
          </a:xfrm>
        </p:spPr>
        <p:txBody>
          <a:bodyPr>
            <a:normAutofit/>
          </a:bodyPr>
          <a:lstStyle/>
          <a:p>
            <a:pPr lvl="3">
              <a:buFontTx/>
              <a:buNone/>
            </a:pPr>
            <a:r>
              <a:rPr lang="en-US" sz="3200" dirty="0" smtClean="0"/>
              <a:t>Speed</a:t>
            </a:r>
            <a:r>
              <a:rPr lang="en-US" sz="2800" dirty="0" smtClean="0"/>
              <a:t>= </a:t>
            </a:r>
            <a:r>
              <a:rPr lang="en-US" sz="2800" u="sng" dirty="0" smtClean="0"/>
              <a:t>Distance</a:t>
            </a:r>
            <a:r>
              <a:rPr lang="en-US" sz="2800" dirty="0" smtClean="0"/>
              <a:t> =   </a:t>
            </a:r>
            <a:r>
              <a:rPr lang="en-US" sz="2800" u="sng" dirty="0" smtClean="0"/>
              <a:t> x</a:t>
            </a:r>
          </a:p>
          <a:p>
            <a:pPr lvl="3">
              <a:buFontTx/>
              <a:buNone/>
            </a:pPr>
            <a:r>
              <a:rPr lang="en-US" sz="2800" dirty="0"/>
              <a:t>	</a:t>
            </a:r>
            <a:r>
              <a:rPr lang="en-US" sz="2800" dirty="0" smtClean="0"/>
              <a:t>		Time	          t</a:t>
            </a:r>
            <a:endParaRPr lang="en-US" sz="2800" dirty="0"/>
          </a:p>
          <a:p>
            <a:pPr lvl="4"/>
            <a:r>
              <a:rPr lang="en-US" sz="2800" b="0" dirty="0"/>
              <a:t>Constant Speed- speed does not change over time</a:t>
            </a:r>
          </a:p>
          <a:p>
            <a:pPr lvl="4"/>
            <a:r>
              <a:rPr lang="en-US" sz="2800" b="0" dirty="0"/>
              <a:t>Average Speed- speed of motion when speed is changing</a:t>
            </a:r>
          </a:p>
          <a:p>
            <a:pPr lvl="4">
              <a:buFontTx/>
              <a:buNone/>
            </a:pPr>
            <a:r>
              <a:rPr lang="en-US" sz="2800" dirty="0"/>
              <a:t>		</a:t>
            </a:r>
            <a:r>
              <a:rPr lang="en-US" sz="2800" dirty="0" err="1"/>
              <a:t>Avg</a:t>
            </a:r>
            <a:r>
              <a:rPr lang="en-US" sz="2800" dirty="0"/>
              <a:t> Speed = </a:t>
            </a:r>
            <a:r>
              <a:rPr lang="en-US" sz="2800" u="sng" dirty="0"/>
              <a:t>Total </a:t>
            </a:r>
            <a:r>
              <a:rPr lang="en-US" sz="2800" u="sng" dirty="0" smtClean="0"/>
              <a:t>Distance</a:t>
            </a:r>
          </a:p>
          <a:p>
            <a:pPr lvl="4">
              <a:buFontTx/>
              <a:buNone/>
            </a:pPr>
            <a:r>
              <a:rPr lang="en-US" sz="2800" dirty="0" smtClean="0"/>
              <a:t>				Total Time</a:t>
            </a:r>
            <a:endParaRPr lang="en-US" sz="2800" dirty="0"/>
          </a:p>
          <a:p>
            <a:pPr lvl="4"/>
            <a:r>
              <a:rPr lang="en-US" sz="2800" b="0" dirty="0"/>
              <a:t>Instantaneous Speed- speed at any given moment in time (speedometer)</a:t>
            </a:r>
          </a:p>
        </p:txBody>
      </p:sp>
      <p:pic>
        <p:nvPicPr>
          <p:cNvPr id="10244" name="Picture 4" descr="odome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895600"/>
            <a:ext cx="2286000" cy="34290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- Time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If something is not moving, a horizontal line is drawn.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/>
              <a:t>If something starts out slow and then speeds up, its change in speed can look like this.</a:t>
            </a:r>
          </a:p>
          <a:p>
            <a:endParaRPr lang="en-US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11272" name="Picture 8" descr="distance time graph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1371600"/>
            <a:ext cx="2333625" cy="2333625"/>
          </a:xfrm>
          <a:noFill/>
          <a:ln/>
        </p:spPr>
      </p:pic>
      <p:pic>
        <p:nvPicPr>
          <p:cNvPr id="11274" name="Picture 10" descr="distance time graph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4038600"/>
            <a:ext cx="2333625" cy="233362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Checkpoint</a:t>
            </a:r>
          </a:p>
        </p:txBody>
      </p:sp>
      <p:pic>
        <p:nvPicPr>
          <p:cNvPr id="27652" name="Picture 4" descr="distance time graph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524000"/>
            <a:ext cx="4038600" cy="4114800"/>
          </a:xfrm>
          <a:noFill/>
          <a:ln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0" y="1165225"/>
            <a:ext cx="5181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This graph shows several stages of motion:</a:t>
            </a:r>
          </a:p>
          <a:p>
            <a:pPr lvl="1">
              <a:spcBef>
                <a:spcPct val="50000"/>
              </a:spcBef>
            </a:pPr>
            <a:endParaRPr lang="en-US" sz="2400" dirty="0">
              <a:solidFill>
                <a:srgbClr val="CC00CC"/>
              </a:solidFill>
              <a:latin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Calculate the speed as indicated by each of the colors. 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Calculate the average speed.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What is the total distance?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What is the displacement?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CC00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pic>
        <p:nvPicPr>
          <p:cNvPr id="30723" name="Picture 3" descr="distance time graph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524000"/>
            <a:ext cx="4038600" cy="4114800"/>
          </a:xfrm>
          <a:noFill/>
          <a:ln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295400"/>
            <a:ext cx="5181600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 Unicode MS" pitchFamily="34" charset="-128"/>
              </a:rPr>
              <a:t>Stage 1:  S= d/ t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 Unicode MS" pitchFamily="34" charset="-128"/>
              </a:rPr>
              <a:t>	100 m/ 10 s= 10 m/s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1FD7BD"/>
                </a:solidFill>
                <a:latin typeface="Arial Unicode MS" pitchFamily="34" charset="-128"/>
              </a:rPr>
              <a:t>Stage 2:  v</a:t>
            </a:r>
            <a:r>
              <a:rPr lang="en-US" sz="2800" dirty="0" smtClean="0">
                <a:solidFill>
                  <a:srgbClr val="1FD7BD"/>
                </a:solidFill>
                <a:latin typeface="Arial Unicode MS" pitchFamily="34" charset="-128"/>
              </a:rPr>
              <a:t>= </a:t>
            </a:r>
            <a:r>
              <a:rPr lang="en-US" sz="2800" dirty="0">
                <a:solidFill>
                  <a:srgbClr val="1FD7BD"/>
                </a:solidFill>
                <a:latin typeface="Arial Unicode MS" pitchFamily="34" charset="-128"/>
              </a:rPr>
              <a:t>x</a:t>
            </a:r>
            <a:r>
              <a:rPr lang="en-US" sz="2800" dirty="0" smtClean="0">
                <a:solidFill>
                  <a:srgbClr val="1FD7BD"/>
                </a:solidFill>
                <a:latin typeface="Arial Unicode MS" pitchFamily="34" charset="-128"/>
              </a:rPr>
              <a:t>/t</a:t>
            </a:r>
            <a:endParaRPr lang="en-US" sz="2800" dirty="0">
              <a:solidFill>
                <a:srgbClr val="1FD7BD"/>
              </a:solidFill>
              <a:latin typeface="Arial Unicode MS" pitchFamily="34" charset="-128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1FD7BD"/>
                </a:solidFill>
                <a:latin typeface="Arial Unicode MS" pitchFamily="34" charset="-128"/>
              </a:rPr>
              <a:t>	50 m/ 10 s= 5 m/s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C00CC"/>
                </a:solidFill>
                <a:latin typeface="Arial Unicode MS" pitchFamily="34" charset="-128"/>
              </a:rPr>
              <a:t>Stage 3: v</a:t>
            </a:r>
            <a:r>
              <a:rPr lang="en-US" sz="2800" dirty="0" smtClean="0">
                <a:solidFill>
                  <a:srgbClr val="CC00CC"/>
                </a:solidFill>
                <a:latin typeface="Arial Unicode MS" pitchFamily="34" charset="-128"/>
              </a:rPr>
              <a:t>= x/t</a:t>
            </a:r>
            <a:endParaRPr lang="en-US" sz="2800" dirty="0">
              <a:solidFill>
                <a:srgbClr val="CC00CC"/>
              </a:solidFill>
              <a:latin typeface="Arial Unicode MS" pitchFamily="34" charset="-128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CC00CC"/>
                </a:solidFill>
                <a:latin typeface="Arial Unicode MS" pitchFamily="34" charset="-128"/>
              </a:rPr>
              <a:t>	150 m/ 20 s= 7.5 m/s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latin typeface="Arial Unicode MS" pitchFamily="34" charset="-128"/>
              </a:rPr>
              <a:t>Ave Speed= Tot </a:t>
            </a:r>
            <a:r>
              <a:rPr lang="en-US" sz="2800" dirty="0" smtClean="0">
                <a:latin typeface="Arial Unicode MS" pitchFamily="34" charset="-128"/>
              </a:rPr>
              <a:t>x/ </a:t>
            </a:r>
            <a:r>
              <a:rPr lang="en-US" sz="2800" dirty="0">
                <a:latin typeface="Arial Unicode MS" pitchFamily="34" charset="-128"/>
              </a:rPr>
              <a:t>Tot t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latin typeface="Arial Unicode MS" pitchFamily="34" charset="-128"/>
              </a:rPr>
              <a:t>	300 m/ 40 s= 7.5 m/s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latin typeface="Arial Unicode MS" pitchFamily="34" charset="-128"/>
              </a:rPr>
              <a:t>Distance = 300 meters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latin typeface="Arial Unicode MS" pitchFamily="34" charset="-128"/>
              </a:rPr>
              <a:t>Displacement = 0 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Velocity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95400"/>
            <a:ext cx="8839200" cy="4419600"/>
          </a:xfrm>
        </p:spPr>
        <p:txBody>
          <a:bodyPr/>
          <a:lstStyle/>
          <a:p>
            <a:r>
              <a:rPr lang="en-US" sz="3200" dirty="0"/>
              <a:t>The speed </a:t>
            </a:r>
            <a:r>
              <a:rPr lang="en-US" sz="3200" i="1" u="sng" dirty="0"/>
              <a:t>and direction</a:t>
            </a:r>
            <a:r>
              <a:rPr lang="en-US" sz="3200" dirty="0"/>
              <a:t> of an object’s motion.</a:t>
            </a:r>
          </a:p>
          <a:p>
            <a:pPr lvl="1"/>
            <a:r>
              <a:rPr lang="en-US" sz="3200" dirty="0"/>
              <a:t>88 km / hr southwest</a:t>
            </a:r>
          </a:p>
          <a:p>
            <a:r>
              <a:rPr lang="en-US" b="1" dirty="0" smtClean="0"/>
              <a:t>Velocity</a:t>
            </a:r>
            <a:r>
              <a:rPr lang="en-US" dirty="0" smtClean="0"/>
              <a:t> is a speed in a specific direction</a:t>
            </a:r>
          </a:p>
          <a:p>
            <a:r>
              <a:rPr lang="en-US" dirty="0" smtClean="0"/>
              <a:t>Velocity is an example of a vector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vector</a:t>
            </a:r>
            <a:r>
              <a:rPr lang="en-US" dirty="0" smtClean="0"/>
              <a:t> is a quantity that has both size and direction</a:t>
            </a:r>
          </a:p>
          <a:p>
            <a:pPr>
              <a:buFontTx/>
              <a:buNone/>
            </a:pPr>
            <a:endParaRPr lang="en-US" sz="3200" dirty="0"/>
          </a:p>
        </p:txBody>
      </p:sp>
      <p:pic>
        <p:nvPicPr>
          <p:cNvPr id="14344" name="Picture 8" descr="drive_in_the_country_md_cl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4267200"/>
            <a:ext cx="2743200" cy="25908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b="1"/>
              <a:t>Vectors vs. Scalars</a:t>
            </a:r>
            <a:endParaRPr lang="en-US" sz="54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One of the numbers below does not fit in the group.  Can you decide which one?  Why?</a:t>
            </a:r>
          </a:p>
          <a:p>
            <a:pPr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/>
              <a:t>	35 ft	</a:t>
            </a:r>
          </a:p>
          <a:p>
            <a:pPr algn="ctr">
              <a:buFontTx/>
              <a:buNone/>
            </a:pPr>
            <a:r>
              <a:rPr lang="en-US" sz="2800"/>
              <a:t>161 mph	</a:t>
            </a:r>
          </a:p>
          <a:p>
            <a:pPr algn="ctr">
              <a:buFontTx/>
              <a:buNone/>
            </a:pPr>
            <a:r>
              <a:rPr lang="en-US" sz="2800"/>
              <a:t>-70° F</a:t>
            </a:r>
          </a:p>
          <a:p>
            <a:pPr algn="ctr">
              <a:buFontTx/>
              <a:buNone/>
            </a:pPr>
            <a:r>
              <a:rPr lang="en-US" sz="2800"/>
              <a:t>200 m 30° East of North</a:t>
            </a:r>
          </a:p>
          <a:p>
            <a:pPr algn="ctr">
              <a:buFontTx/>
              <a:buNone/>
            </a:pPr>
            <a:r>
              <a:rPr lang="en-US" sz="2800"/>
              <a:t>12,200 people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algn="l"/>
            <a:r>
              <a:rPr lang="en-US" sz="5400" b="1"/>
              <a:t>Vectors vs. Scalars</a:t>
            </a:r>
            <a:endParaRPr lang="en-US" sz="54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The answer is:  200 m 30° East of North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Why is it different?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All the others can be completely described with only a numerical magnitude.  Numbers with that property are called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SCALARS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Numbers that need both magnitude and direction to be described are called </a:t>
            </a:r>
            <a:r>
              <a:rPr lang="en-US" dirty="0">
                <a:solidFill>
                  <a:srgbClr val="0070C0"/>
                </a:solidFill>
              </a:rPr>
              <a:t>VECTORS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b="1"/>
              <a:t>Notation</a:t>
            </a:r>
            <a:endParaRPr lang="en-US" sz="54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305800" cy="4343400"/>
          </a:xfrm>
        </p:spPr>
        <p:txBody>
          <a:bodyPr/>
          <a:lstStyle/>
          <a:p>
            <a:r>
              <a:rPr lang="en-US" dirty="0"/>
              <a:t>Vectors are written as arrows.  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length</a:t>
            </a:r>
            <a:r>
              <a:rPr lang="en-US" dirty="0"/>
              <a:t> of the arrow describes the </a:t>
            </a:r>
            <a:r>
              <a:rPr lang="en-US" b="1" i="1" dirty="0"/>
              <a:t>magnitude</a:t>
            </a:r>
            <a:r>
              <a:rPr lang="en-US" dirty="0"/>
              <a:t> of the vector.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direction</a:t>
            </a:r>
            <a:r>
              <a:rPr lang="en-US" dirty="0"/>
              <a:t> of the arrow indicates the </a:t>
            </a:r>
            <a:r>
              <a:rPr lang="en-US" b="1" i="1" dirty="0"/>
              <a:t>direction</a:t>
            </a:r>
            <a:r>
              <a:rPr lang="en-US" dirty="0"/>
              <a:t> of the vector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33600" y="4419600"/>
            <a:ext cx="4495800" cy="2209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981200" y="4419600"/>
            <a:ext cx="1752600" cy="1676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62600" y="4419600"/>
            <a:ext cx="1066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384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Motion Part 3</vt:lpstr>
      <vt:lpstr>Speed- Distance an object travels per unit of time </vt:lpstr>
      <vt:lpstr>Distance - Time Graph</vt:lpstr>
      <vt:lpstr>Learning Checkpoint</vt:lpstr>
      <vt:lpstr>Solution</vt:lpstr>
      <vt:lpstr>Velocity</vt:lpstr>
      <vt:lpstr>Vectors vs. Scalars</vt:lpstr>
      <vt:lpstr>Vectors vs. Scalars</vt:lpstr>
      <vt:lpstr>Notation</vt:lpstr>
      <vt:lpstr> Acceleration </vt:lpstr>
      <vt:lpstr>Sample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Part 3</dc:title>
  <dc:creator>Administrator</dc:creator>
  <cp:lastModifiedBy>Woods Family</cp:lastModifiedBy>
  <cp:revision>11</cp:revision>
  <dcterms:created xsi:type="dcterms:W3CDTF">2011-10-17T13:50:05Z</dcterms:created>
  <dcterms:modified xsi:type="dcterms:W3CDTF">2011-10-18T00:56:48Z</dcterms:modified>
</cp:coreProperties>
</file>