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3" r:id="rId4"/>
    <p:sldId id="259" r:id="rId5"/>
    <p:sldId id="264" r:id="rId6"/>
    <p:sldId id="265" r:id="rId7"/>
    <p:sldId id="258" r:id="rId8"/>
    <p:sldId id="261" r:id="rId9"/>
    <p:sldId id="267" r:id="rId10"/>
    <p:sldId id="262" r:id="rId11"/>
    <p:sldId id="269"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8" autoAdjust="0"/>
    <p:restoredTop sz="94660"/>
  </p:normalViewPr>
  <p:slideViewPr>
    <p:cSldViewPr>
      <p:cViewPr varScale="1">
        <p:scale>
          <a:sx n="74" d="100"/>
          <a:sy n="74" d="100"/>
        </p:scale>
        <p:origin x="-3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A659B-1755-4A89-B830-BD2C7E440314}" type="datetimeFigureOut">
              <a:rPr lang="en-US" smtClean="0"/>
              <a:pPr/>
              <a:t>10/30/2011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5A39D-0A44-43EF-8708-747AA5D4670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5A39D-0A44-43EF-8708-747AA5D4670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9B7F715-C1C4-473F-8A9D-79F313449A63}" type="slidenum">
              <a:rPr lang="en-US" smtClean="0"/>
              <a:pPr/>
              <a:t>10</a:t>
            </a:fld>
            <a:endParaRPr lang="en-US" smtClean="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smtClean="0"/>
              <a:t>Figure 3-23.</a:t>
            </a:r>
          </a:p>
          <a:p>
            <a:pPr eaLnBrk="1" hangingPunct="1"/>
            <a:r>
              <a:rPr lang="en-US" smtClean="0"/>
              <a:t>Answer: The x velocity is constant; the y acceleration is constant. We know x</a:t>
            </a:r>
            <a:r>
              <a:rPr lang="en-US" baseline="-25000" smtClean="0"/>
              <a:t>0</a:t>
            </a:r>
            <a:r>
              <a:rPr lang="en-US" smtClean="0"/>
              <a:t>, y</a:t>
            </a:r>
            <a:r>
              <a:rPr lang="en-US" baseline="-25000" smtClean="0"/>
              <a:t>0</a:t>
            </a:r>
            <a:r>
              <a:rPr lang="en-US" smtClean="0"/>
              <a:t>, x, y, a, and v</a:t>
            </a:r>
            <a:r>
              <a:rPr lang="en-US" baseline="-25000" smtClean="0"/>
              <a:t>y0</a:t>
            </a:r>
            <a:r>
              <a:rPr lang="en-US" smtClean="0"/>
              <a:t>, but not v</a:t>
            </a:r>
            <a:r>
              <a:rPr lang="en-US" baseline="-25000" smtClean="0"/>
              <a:t>x0</a:t>
            </a:r>
            <a:r>
              <a:rPr lang="en-US" smtClean="0"/>
              <a:t> or t. The problem asks for v</a:t>
            </a:r>
            <a:r>
              <a:rPr lang="en-US" baseline="-25000" smtClean="0"/>
              <a:t>x0</a:t>
            </a:r>
            <a:r>
              <a:rPr lang="en-US" smtClean="0"/>
              <a:t>, which is 28.2 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5A39D-0A44-43EF-8708-747AA5D4670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5A39D-0A44-43EF-8708-747AA5D46702}"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F6FE893C-D995-4B50-8F62-A1BFA1A475CE}" type="slidenum">
              <a:rPr lang="en-US" smtClean="0"/>
              <a:pPr/>
              <a:t>2</a:t>
            </a:fld>
            <a:endParaRPr lang="en-US" smtClean="0"/>
          </a:p>
        </p:txBody>
      </p:sp>
      <p:sp>
        <p:nvSpPr>
          <p:cNvPr id="14339" name="Rectangle 2"/>
          <p:cNvSpPr>
            <a:spLocks noGrp="1" noRot="1" noChangeAspect="1" noChangeArrowheads="1" noTextEdit="1"/>
          </p:cNvSpPr>
          <p:nvPr>
            <p:ph type="sldImg"/>
          </p:nvPr>
        </p:nvSpPr>
        <p:spPr>
          <a:solidFill>
            <a:srgbClr val="FFFFFF"/>
          </a:solidFill>
          <a:ln/>
        </p:spPr>
      </p:sp>
      <p:sp>
        <p:nvSpPr>
          <p:cNvPr id="1434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smtClean="0"/>
              <a:t>Figure 3-19. Caption: This strobe photograph of a ball making a series of bounces shows the characteristic “parabolic” path of projectile motion.</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BF392CF-4B5E-4A02-9188-48A4A19436C1}" type="slidenum">
              <a:rPr lang="en-US"/>
              <a:pPr/>
              <a:t>3</a:t>
            </a:fld>
            <a:endParaRPr lang="en-US"/>
          </a:p>
        </p:txBody>
      </p:sp>
      <p:sp>
        <p:nvSpPr>
          <p:cNvPr id="27649" name="Rectangle 1"/>
          <p:cNvSpPr txBox="1">
            <a:spLocks noGrp="1" noRot="1" noChangeAspect="1" noChangeArrowheads="1"/>
          </p:cNvSpPr>
          <p:nvPr>
            <p:ph type="sldImg"/>
          </p:nvPr>
        </p:nvSpPr>
        <p:spPr bwMode="auto">
          <a:xfrm>
            <a:off x="1146175" y="685800"/>
            <a:ext cx="4567238" cy="3427413"/>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914400" y="4342764"/>
            <a:ext cx="5029200" cy="4022787"/>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8C72CC7-541D-4DB6-931C-38ECDBE7D152}" type="slidenum">
              <a:rPr lang="en-US" smtClean="0"/>
              <a:pPr/>
              <a:t>4</a:t>
            </a:fld>
            <a:endParaRPr lang="en-US" smtClean="0"/>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smtClean="0"/>
              <a:t>Figure 3-21. Caption: Multiple-exposure photograph showing positions of two balls at equal time intervals. One ball was dropped from rest at the same time the other was projected horizontally outward. The vertical position of each ball is seen to be the same at each instant.</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B99A8-8ED5-4A87-A359-0952FAD6EC74}" type="slidenum">
              <a:rPr lang="en-US" altLang="en-US"/>
              <a:pPr/>
              <a:t>5</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b="1"/>
              <a:t>Trajectory:</a:t>
            </a:r>
            <a:r>
              <a:rPr lang="en-US" altLang="en-US"/>
              <a:t> the flight path of a projectile</a:t>
            </a:r>
          </a:p>
          <a:p>
            <a:r>
              <a:rPr lang="en-US" altLang="en-US"/>
              <a:t>Three factors influence the trajectory of a projectile: the angle of projection, the projection speed, and the relative height of projection.</a:t>
            </a:r>
          </a:p>
          <a:p>
            <a:r>
              <a:rPr lang="en-US" altLang="en-US"/>
              <a:t>Understand how these factors interact is useful within the context of a sport both for determining how to best project balls and other implements and for predicting how to best catch or strike projected balls.</a:t>
            </a:r>
          </a:p>
          <a:p>
            <a:endParaRPr lang="en-US" alt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2784D-C148-492A-92A0-5FAE48F293BB}" type="slidenum">
              <a:rPr lang="en-US" altLang="en-US"/>
              <a:pPr/>
              <a:t>6</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en-US"/>
              <a:t>The angle of projection and the effects of air resistance govern the shape of a projectile’s trajectory.</a:t>
            </a:r>
          </a:p>
          <a:p>
            <a:r>
              <a:rPr lang="en-US" altLang="en-US" b="1"/>
              <a:t>Angle of Projection:</a:t>
            </a:r>
            <a:r>
              <a:rPr lang="en-US" altLang="en-US"/>
              <a:t> the direction at which a body is projected with respect to the horizontal</a:t>
            </a:r>
          </a:p>
          <a:p>
            <a:endParaRPr lang="en-US" altLang="en-US"/>
          </a:p>
          <a:p>
            <a:r>
              <a:rPr lang="en-US" altLang="en-US"/>
              <a:t>In the absence of air resistance, the trajectory of a projectile assumes one of three general shapes, depending on the angle of projection.</a:t>
            </a:r>
          </a:p>
          <a:p>
            <a:pPr>
              <a:buFontTx/>
              <a:buChar char="•"/>
            </a:pPr>
            <a:r>
              <a:rPr lang="en-US" altLang="en-US" u="sng"/>
              <a:t>General shapes</a:t>
            </a:r>
          </a:p>
          <a:p>
            <a:pPr lvl="1">
              <a:buFontTx/>
              <a:buChar char="•"/>
            </a:pPr>
            <a:r>
              <a:rPr lang="en-US" altLang="en-US"/>
              <a:t>Perfectly vertical – projectile follows same path straight up and then straight down again</a:t>
            </a:r>
          </a:p>
          <a:p>
            <a:pPr lvl="1">
              <a:buFontTx/>
              <a:buChar char="•"/>
            </a:pPr>
            <a:r>
              <a:rPr lang="en-US" altLang="en-US"/>
              <a:t>Parabolic – an oblique projection angle (0</a:t>
            </a:r>
            <a:r>
              <a:rPr lang="en-US" altLang="en-US" baseline="30000"/>
              <a:t>0</a:t>
            </a:r>
            <a:r>
              <a:rPr lang="en-US" altLang="en-US"/>
              <a:t>-90</a:t>
            </a:r>
            <a:r>
              <a:rPr lang="en-US" altLang="en-US" baseline="30000"/>
              <a:t>0</a:t>
            </a:r>
            <a:r>
              <a:rPr lang="en-US" altLang="en-US"/>
              <a:t>), the trajectory is parabolic</a:t>
            </a:r>
          </a:p>
          <a:p>
            <a:pPr lvl="2">
              <a:buFontTx/>
              <a:buChar char="•"/>
            </a:pPr>
            <a:r>
              <a:rPr lang="en-US" altLang="en-US"/>
              <a:t>Shaped like a parabola</a:t>
            </a:r>
          </a:p>
          <a:p>
            <a:pPr lvl="2">
              <a:buFontTx/>
              <a:buChar char="•"/>
            </a:pPr>
            <a:r>
              <a:rPr lang="en-US" altLang="en-US"/>
              <a:t>Symmetrical, right &amp; left halves are mirror images</a:t>
            </a:r>
          </a:p>
          <a:p>
            <a:pPr lvl="1">
              <a:buFontTx/>
              <a:buChar char="•"/>
            </a:pPr>
            <a:r>
              <a:rPr lang="en-US" altLang="en-US"/>
              <a:t>Perfectly horizontal – at an angle of 0</a:t>
            </a:r>
            <a:r>
              <a:rPr lang="en-US" altLang="en-US" baseline="30000"/>
              <a:t>0</a:t>
            </a:r>
            <a:r>
              <a:rPr lang="en-US" altLang="en-US"/>
              <a:t>, the trajectory resembles one half of a parabola.</a:t>
            </a:r>
          </a:p>
          <a:p>
            <a:pPr>
              <a:buFontTx/>
              <a:buChar char="•"/>
            </a:pPr>
            <a:r>
              <a:rPr lang="en-US" altLang="en-US" sz="1600"/>
              <a:t>Projection angle has direct implications for success in the sport of basketball, since a steep angle of entry into the basket allows a some-what larger margin of error than a shallow angle of entry.</a:t>
            </a:r>
          </a:p>
          <a:p>
            <a:pPr>
              <a:buFontTx/>
              <a:buChar char="•"/>
            </a:pPr>
            <a:r>
              <a:rPr lang="en-US" altLang="en-US" sz="1600"/>
              <a:t>In projection situations on a field, air resistance may, in reality, create irregularities in the shape of projectiles, trajectory.</a:t>
            </a:r>
          </a:p>
          <a:p>
            <a:pPr>
              <a:buFontTx/>
              <a:buChar char="•"/>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832AD8D-E9B5-41AE-99C8-7C446ECB4B8A}" type="slidenum">
              <a:rPr lang="en-US" smtClean="0"/>
              <a:pPr/>
              <a:t>7</a:t>
            </a:fld>
            <a:endParaRPr lang="en-US" smtClean="0"/>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smtClean="0"/>
              <a:t>Figure 3-20. Caption: Projectile motion of a small ball projected horizontally. The dashed black line represents the path of the object. The velocity vector at each point is in the direction of motion and thus is tangent to the path. The velocity vectors are green arrows, and velocity components are dashed. (A vertically falling object starting at the same point is shown at the left for comparison; v</a:t>
            </a:r>
            <a:r>
              <a:rPr lang="en-US" i="1" baseline="-25000" smtClean="0"/>
              <a:t>y</a:t>
            </a:r>
            <a:r>
              <a:rPr lang="en-US" i="1" smtClean="0"/>
              <a:t> </a:t>
            </a:r>
            <a:r>
              <a:rPr lang="en-US" smtClean="0"/>
              <a:t>is the same for the falling object and the projectile.)</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F01B38B-43CD-432E-B2EC-36C05A57F4FA}" type="slidenum">
              <a:rPr lang="en-US" smtClean="0"/>
              <a:pPr/>
              <a:t>8</a:t>
            </a:fld>
            <a:endParaRPr lang="en-US" smtClean="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A0E3A-068B-45BB-9D5D-C8654F247779}" type="slidenum">
              <a:rPr lang="en-US" altLang="en-US"/>
              <a:pPr/>
              <a:t>9</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ltLang="en-US"/>
              <a:t>When a body is moving with a constant acceleration (positive, negative, or equal to 0), certain interrelationships are present among the kinematic quantities associated with the motion of the body.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2B13DF-1601-4205-9387-0A9A6DE97893}" type="datetimeFigureOut">
              <a:rPr lang="en-US" smtClean="0"/>
              <a:pPr/>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B13DF-1601-4205-9387-0A9A6DE97893}" type="datetimeFigureOut">
              <a:rPr lang="en-US" smtClean="0"/>
              <a:pPr/>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B13DF-1601-4205-9387-0A9A6DE97893}" type="datetimeFigureOut">
              <a:rPr lang="en-US" smtClean="0"/>
              <a:pPr/>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B13DF-1601-4205-9387-0A9A6DE97893}" type="datetimeFigureOut">
              <a:rPr lang="en-US" smtClean="0"/>
              <a:pPr/>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2B13DF-1601-4205-9387-0A9A6DE97893}" type="datetimeFigureOut">
              <a:rPr lang="en-US" smtClean="0"/>
              <a:pPr/>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2B13DF-1601-4205-9387-0A9A6DE97893}" type="datetimeFigureOut">
              <a:rPr lang="en-US" smtClean="0"/>
              <a:pPr/>
              <a:t>10/30/2011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2B13DF-1601-4205-9387-0A9A6DE97893}" type="datetimeFigureOut">
              <a:rPr lang="en-US" smtClean="0"/>
              <a:pPr/>
              <a:t>10/30/2011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2B13DF-1601-4205-9387-0A9A6DE97893}" type="datetimeFigureOut">
              <a:rPr lang="en-US" smtClean="0"/>
              <a:pPr/>
              <a:t>10/30/2011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B13DF-1601-4205-9387-0A9A6DE97893}" type="datetimeFigureOut">
              <a:rPr lang="en-US" smtClean="0"/>
              <a:pPr/>
              <a:t>10/30/2011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B13DF-1601-4205-9387-0A9A6DE97893}" type="datetimeFigureOut">
              <a:rPr lang="en-US" smtClean="0"/>
              <a:pPr/>
              <a:t>10/30/2011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B13DF-1601-4205-9387-0A9A6DE97893}" type="datetimeFigureOut">
              <a:rPr lang="en-US" smtClean="0"/>
              <a:pPr/>
              <a:t>10/30/2011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B13DF-1601-4205-9387-0A9A6DE97893}" type="datetimeFigureOut">
              <a:rPr lang="en-US" smtClean="0"/>
              <a:pPr/>
              <a:t>10/30/2011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F2F29-B6AC-4EBF-95E3-82C5E0A903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Projectile Motion</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152401"/>
            <a:ext cx="8763000" cy="1569660"/>
          </a:xfrm>
          <a:prstGeom prst="rect">
            <a:avLst/>
          </a:prstGeom>
          <a:noFill/>
          <a:ln w="9525">
            <a:noFill/>
            <a:miter lim="800000"/>
            <a:headEnd/>
            <a:tailEnd/>
          </a:ln>
        </p:spPr>
        <p:txBody>
          <a:bodyPr wrap="square">
            <a:spAutoFit/>
          </a:bodyPr>
          <a:lstStyle/>
          <a:p>
            <a:pPr eaLnBrk="1" hangingPunct="1">
              <a:spcBef>
                <a:spcPct val="50000"/>
              </a:spcBef>
            </a:pPr>
            <a:r>
              <a:rPr lang="en-US" sz="2400" dirty="0" smtClean="0"/>
              <a:t>A </a:t>
            </a:r>
            <a:r>
              <a:rPr lang="en-US" sz="2400" dirty="0"/>
              <a:t>movie stunt driver on a motorcycle speeds horizontally off a 50.0-m-high cliff. How fast must the motorcycle leave the cliff top to land on level ground below, 90.0 m from the base of the cliff where the cameras are? Ignore air resistance.</a:t>
            </a:r>
          </a:p>
        </p:txBody>
      </p:sp>
      <p:pic>
        <p:nvPicPr>
          <p:cNvPr id="9220" name="Picture 4"/>
          <p:cNvPicPr>
            <a:picLocks noChangeAspect="1" noChangeArrowheads="1"/>
          </p:cNvPicPr>
          <p:nvPr/>
        </p:nvPicPr>
        <p:blipFill>
          <a:blip r:embed="rId3" cstate="print"/>
          <a:srcRect/>
          <a:stretch>
            <a:fillRect/>
          </a:stretch>
        </p:blipFill>
        <p:spPr bwMode="auto">
          <a:xfrm>
            <a:off x="2362200" y="1690320"/>
            <a:ext cx="6629401" cy="5091480"/>
          </a:xfrm>
          <a:prstGeom prst="rect">
            <a:avLst/>
          </a:prstGeom>
          <a:noFill/>
          <a:ln w="9525">
            <a:noFill/>
            <a:miter lim="800000"/>
            <a:headEnd/>
            <a:tailEnd/>
          </a:ln>
        </p:spPr>
      </p:pic>
      <p:sp>
        <p:nvSpPr>
          <p:cNvPr id="6" name="Rectangle 5"/>
          <p:cNvSpPr/>
          <p:nvPr/>
        </p:nvSpPr>
        <p:spPr>
          <a:xfrm>
            <a:off x="60118" y="2514600"/>
            <a:ext cx="2759282" cy="2554545"/>
          </a:xfrm>
          <a:prstGeom prst="rect">
            <a:avLst/>
          </a:prstGeom>
          <a:noFill/>
        </p:spPr>
        <p:txBody>
          <a:bodyPr wrap="none" lIns="91440" tIns="45720" rIns="91440" bIns="45720">
            <a:spAutoFit/>
          </a:bodyPr>
          <a:lstStyle/>
          <a:p>
            <a:r>
              <a:rPr lang="en-US" sz="3200" b="1" dirty="0" err="1" smtClean="0">
                <a:ln w="10541" cmpd="sng">
                  <a:solidFill>
                    <a:srgbClr val="0070C0"/>
                  </a:solidFill>
                  <a:prstDash val="solid"/>
                </a:ln>
                <a:solidFill>
                  <a:srgbClr val="0070C0"/>
                </a:solidFill>
              </a:rPr>
              <a:t>v</a:t>
            </a:r>
            <a:r>
              <a:rPr lang="en-US" sz="3200" b="1" baseline="-25000" dirty="0" err="1" smtClean="0">
                <a:ln w="10541" cmpd="sng">
                  <a:solidFill>
                    <a:srgbClr val="0070C0"/>
                  </a:solidFill>
                  <a:prstDash val="solid"/>
                </a:ln>
                <a:solidFill>
                  <a:srgbClr val="0070C0"/>
                </a:solidFill>
              </a:rPr>
              <a:t>x</a:t>
            </a:r>
            <a:r>
              <a:rPr lang="en-US" sz="3200" b="1" dirty="0" smtClean="0">
                <a:ln w="10541" cmpd="sng">
                  <a:solidFill>
                    <a:srgbClr val="0070C0"/>
                  </a:solidFill>
                  <a:prstDash val="solid"/>
                </a:ln>
                <a:solidFill>
                  <a:srgbClr val="0070C0"/>
                </a:solidFill>
              </a:rPr>
              <a:t> = ?</a:t>
            </a:r>
          </a:p>
          <a:p>
            <a:r>
              <a:rPr lang="en-US" altLang="en-US" sz="3200" b="1" dirty="0" smtClean="0">
                <a:ln w="10541" cmpd="sng">
                  <a:solidFill>
                    <a:srgbClr val="0070C0"/>
                  </a:solidFill>
                  <a:prstDash val="solid"/>
                </a:ln>
                <a:solidFill>
                  <a:srgbClr val="0070C0"/>
                </a:solidFill>
              </a:rPr>
              <a:t>∆</a:t>
            </a:r>
            <a:r>
              <a:rPr lang="en-US" altLang="en-US" sz="3200" b="1" dirty="0" err="1" smtClean="0">
                <a:ln w="10541" cmpd="sng">
                  <a:solidFill>
                    <a:srgbClr val="0070C0"/>
                  </a:solidFill>
                  <a:prstDash val="solid"/>
                </a:ln>
                <a:solidFill>
                  <a:srgbClr val="0070C0"/>
                </a:solidFill>
              </a:rPr>
              <a:t>x</a:t>
            </a:r>
            <a:r>
              <a:rPr lang="en-US" sz="3200" b="1" baseline="-25000" dirty="0" err="1" smtClean="0">
                <a:ln w="10541" cmpd="sng">
                  <a:solidFill>
                    <a:srgbClr val="0070C0"/>
                  </a:solidFill>
                  <a:prstDash val="solid"/>
                </a:ln>
                <a:solidFill>
                  <a:srgbClr val="0070C0"/>
                </a:solidFill>
              </a:rPr>
              <a:t>y</a:t>
            </a:r>
            <a:r>
              <a:rPr lang="en-US" sz="3200" b="1" dirty="0" smtClean="0">
                <a:ln w="10541" cmpd="sng">
                  <a:solidFill>
                    <a:srgbClr val="0070C0"/>
                  </a:solidFill>
                  <a:prstDash val="solid"/>
                </a:ln>
                <a:solidFill>
                  <a:srgbClr val="0070C0"/>
                </a:solidFill>
              </a:rPr>
              <a:t> = 50m</a:t>
            </a:r>
          </a:p>
          <a:p>
            <a:r>
              <a:rPr lang="en-US" sz="3200" b="1" dirty="0" smtClean="0">
                <a:ln w="10541" cmpd="sng">
                  <a:solidFill>
                    <a:srgbClr val="0070C0"/>
                  </a:solidFill>
                  <a:prstDash val="solid"/>
                </a:ln>
                <a:solidFill>
                  <a:srgbClr val="0070C0"/>
                </a:solidFill>
              </a:rPr>
              <a:t>t = ?</a:t>
            </a:r>
          </a:p>
          <a:p>
            <a:r>
              <a:rPr lang="en-US" altLang="en-US" sz="3200" b="1" dirty="0" smtClean="0">
                <a:ln w="10541" cmpd="sng">
                  <a:solidFill>
                    <a:srgbClr val="0070C0"/>
                  </a:solidFill>
                  <a:prstDash val="solid"/>
                </a:ln>
                <a:solidFill>
                  <a:srgbClr val="0070C0"/>
                </a:solidFill>
              </a:rPr>
              <a:t>∆x</a:t>
            </a:r>
            <a:r>
              <a:rPr lang="en-US" sz="3200" b="1" baseline="-25000" dirty="0" smtClean="0">
                <a:ln w="10541" cmpd="sng">
                  <a:solidFill>
                    <a:srgbClr val="0070C0"/>
                  </a:solidFill>
                  <a:prstDash val="solid"/>
                </a:ln>
                <a:solidFill>
                  <a:srgbClr val="0070C0"/>
                </a:solidFill>
              </a:rPr>
              <a:t>x</a:t>
            </a:r>
            <a:r>
              <a:rPr lang="en-US" sz="3200" b="1" dirty="0" smtClean="0">
                <a:ln w="10541" cmpd="sng">
                  <a:solidFill>
                    <a:srgbClr val="0070C0"/>
                  </a:solidFill>
                  <a:prstDash val="solid"/>
                </a:ln>
                <a:solidFill>
                  <a:srgbClr val="0070C0"/>
                </a:solidFill>
              </a:rPr>
              <a:t> = 90m</a:t>
            </a:r>
          </a:p>
          <a:p>
            <a:r>
              <a:rPr lang="en-US" sz="3200" b="1" cap="none" spc="0" dirty="0" smtClean="0">
                <a:ln w="10541" cmpd="sng">
                  <a:solidFill>
                    <a:srgbClr val="0070C0"/>
                  </a:solidFill>
                  <a:prstDash val="solid"/>
                </a:ln>
                <a:solidFill>
                  <a:srgbClr val="0070C0"/>
                </a:solidFill>
                <a:effectLst/>
              </a:rPr>
              <a:t>a = g = 9.8m/s</a:t>
            </a:r>
            <a:r>
              <a:rPr lang="en-US" sz="3200" b="1" cap="none" spc="0" baseline="30000" dirty="0" smtClean="0">
                <a:ln w="10541" cmpd="sng">
                  <a:solidFill>
                    <a:srgbClr val="0070C0"/>
                  </a:solidFill>
                  <a:prstDash val="solid"/>
                </a:ln>
                <a:solidFill>
                  <a:srgbClr val="0070C0"/>
                </a:solidFill>
                <a:effectLst/>
              </a:rPr>
              <a:t>2</a:t>
            </a:r>
            <a:endParaRPr lang="en-US" sz="3200" b="1" cap="none" spc="0" baseline="30000" dirty="0">
              <a:ln w="10541" cmpd="sng">
                <a:solidFill>
                  <a:srgbClr val="0070C0"/>
                </a:solidFill>
                <a:prstDash val="solid"/>
              </a:ln>
              <a:solidFill>
                <a:srgbClr val="0070C0"/>
              </a:solidFill>
              <a:effectLst/>
            </a:endParaRPr>
          </a:p>
        </p:txBody>
      </p:sp>
      <p:sp>
        <p:nvSpPr>
          <p:cNvPr id="7" name="Rectangle 6"/>
          <p:cNvSpPr/>
          <p:nvPr/>
        </p:nvSpPr>
        <p:spPr>
          <a:xfrm>
            <a:off x="3733800" y="3200400"/>
            <a:ext cx="2175018" cy="584775"/>
          </a:xfrm>
          <a:prstGeom prst="rect">
            <a:avLst/>
          </a:prstGeom>
          <a:noFill/>
        </p:spPr>
        <p:txBody>
          <a:bodyPr wrap="none" lIns="91440" tIns="45720" rIns="91440" bIns="45720">
            <a:spAutoFit/>
          </a:bodyPr>
          <a:lstStyle/>
          <a:p>
            <a:pPr algn="ctr"/>
            <a:r>
              <a:rPr lang="en-US" altLang="en-US" sz="3200" b="1" cap="none" spc="0" dirty="0" smtClean="0">
                <a:ln w="10541" cmpd="sng">
                  <a:solidFill>
                    <a:srgbClr val="0070C0"/>
                  </a:solidFill>
                  <a:prstDash val="solid"/>
                </a:ln>
                <a:solidFill>
                  <a:srgbClr val="0070C0"/>
                </a:solidFill>
                <a:effectLst/>
              </a:rPr>
              <a:t>∆</a:t>
            </a:r>
            <a:r>
              <a:rPr lang="en-US" altLang="en-US" sz="3200" b="1" cap="none" spc="0" dirty="0" err="1" smtClean="0">
                <a:ln w="10541" cmpd="sng">
                  <a:solidFill>
                    <a:srgbClr val="0070C0"/>
                  </a:solidFill>
                  <a:prstDash val="solid"/>
                </a:ln>
                <a:solidFill>
                  <a:srgbClr val="0070C0"/>
                </a:solidFill>
                <a:effectLst/>
              </a:rPr>
              <a:t>x</a:t>
            </a:r>
            <a:r>
              <a:rPr lang="en-US" altLang="en-US" sz="3200" b="1" cap="none" spc="0" baseline="-25000" dirty="0" err="1" smtClean="0">
                <a:ln w="10541" cmpd="sng">
                  <a:solidFill>
                    <a:srgbClr val="0070C0"/>
                  </a:solidFill>
                  <a:prstDash val="solid"/>
                </a:ln>
                <a:solidFill>
                  <a:srgbClr val="0070C0"/>
                </a:solidFill>
                <a:effectLst/>
              </a:rPr>
              <a:t>y</a:t>
            </a:r>
            <a:r>
              <a:rPr lang="en-US" altLang="en-US" sz="3200" b="1" cap="none" spc="0" dirty="0" smtClean="0">
                <a:ln w="10541" cmpd="sng">
                  <a:solidFill>
                    <a:srgbClr val="0070C0"/>
                  </a:solidFill>
                  <a:prstDash val="solid"/>
                </a:ln>
                <a:solidFill>
                  <a:srgbClr val="0070C0"/>
                </a:solidFill>
                <a:effectLst/>
              </a:rPr>
              <a:t>= 1/2at</a:t>
            </a:r>
            <a:r>
              <a:rPr lang="en-US" altLang="en-US" sz="3200" b="1" cap="none" spc="0" baseline="30000" dirty="0" smtClean="0">
                <a:ln w="10541" cmpd="sng">
                  <a:solidFill>
                    <a:srgbClr val="0070C0"/>
                  </a:solidFill>
                  <a:prstDash val="solid"/>
                </a:ln>
                <a:solidFill>
                  <a:srgbClr val="0070C0"/>
                </a:solidFill>
                <a:effectLst/>
              </a:rPr>
              <a:t>2 </a:t>
            </a:r>
            <a:endParaRPr lang="en-US" sz="3200" b="1" cap="none" spc="0" dirty="0">
              <a:ln w="10541" cmpd="sng">
                <a:solidFill>
                  <a:srgbClr val="0070C0"/>
                </a:solidFill>
                <a:prstDash val="solid"/>
              </a:ln>
              <a:solidFill>
                <a:srgbClr val="0070C0"/>
              </a:solidFill>
              <a:effectLst/>
            </a:endParaRPr>
          </a:p>
        </p:txBody>
      </p:sp>
      <p:sp>
        <p:nvSpPr>
          <p:cNvPr id="8" name="Rectangle 7"/>
          <p:cNvSpPr/>
          <p:nvPr/>
        </p:nvSpPr>
        <p:spPr>
          <a:xfrm>
            <a:off x="4038600" y="3657600"/>
            <a:ext cx="2791149" cy="584775"/>
          </a:xfrm>
          <a:prstGeom prst="rect">
            <a:avLst/>
          </a:prstGeom>
          <a:noFill/>
        </p:spPr>
        <p:txBody>
          <a:bodyPr wrap="none" lIns="91440" tIns="45720" rIns="91440" bIns="45720">
            <a:spAutoFit/>
          </a:bodyPr>
          <a:lstStyle/>
          <a:p>
            <a:pPr algn="ct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a:t>
            </a:r>
            <a:r>
              <a:rPr lang="en-US" altLang="en-US" sz="3200" b="1" cap="none" spc="0" dirty="0" err="1" smtClean="0">
                <a:ln w="10541" cmpd="sng">
                  <a:solidFill>
                    <a:srgbClr val="0070C0"/>
                  </a:solidFill>
                  <a:prstDash val="solid"/>
                </a:ln>
                <a:solidFill>
                  <a:srgbClr val="0070C0"/>
                </a:solidFill>
                <a:effectLst/>
              </a:rPr>
              <a:t>x</a:t>
            </a:r>
            <a:r>
              <a:rPr lang="en-US" altLang="en-US" sz="3200" b="1" cap="none" spc="0" baseline="-25000" dirty="0" err="1" smtClean="0">
                <a:ln w="10541" cmpd="sng">
                  <a:solidFill>
                    <a:srgbClr val="0070C0"/>
                  </a:solidFill>
                  <a:prstDash val="solid"/>
                </a:ln>
                <a:solidFill>
                  <a:srgbClr val="0070C0"/>
                </a:solidFill>
                <a:effectLst/>
              </a:rPr>
              <a:t>y</a:t>
            </a:r>
            <a:r>
              <a:rPr lang="en-US" altLang="en-US" sz="3200" b="1" dirty="0" smtClean="0">
                <a:ln w="10541" cmpd="sng">
                  <a:solidFill>
                    <a:srgbClr val="0070C0"/>
                  </a:solidFill>
                  <a:prstDash val="solid"/>
                </a:ln>
                <a:solidFill>
                  <a:srgbClr val="0070C0"/>
                </a:solidFill>
              </a:rPr>
              <a:t>/(1/2a) </a:t>
            </a:r>
            <a:r>
              <a:rPr lang="en-US" altLang="en-US" sz="3200" b="1" cap="none" spc="0" dirty="0" smtClean="0">
                <a:ln w="10541" cmpd="sng">
                  <a:solidFill>
                    <a:srgbClr val="0070C0"/>
                  </a:solidFill>
                  <a:prstDash val="solid"/>
                </a:ln>
                <a:solidFill>
                  <a:srgbClr val="0070C0"/>
                </a:solidFill>
                <a:effectLst/>
              </a:rPr>
              <a:t>= t</a:t>
            </a:r>
            <a:r>
              <a:rPr lang="en-US" altLang="en-US" sz="3200" b="1" cap="none" spc="0" baseline="30000" dirty="0" smtClean="0">
                <a:ln w="10541" cmpd="sng">
                  <a:solidFill>
                    <a:srgbClr val="0070C0"/>
                  </a:solidFill>
                  <a:prstDash val="solid"/>
                </a:ln>
                <a:solidFill>
                  <a:srgbClr val="0070C0"/>
                </a:solidFill>
                <a:effectLst/>
              </a:rPr>
              <a:t> </a:t>
            </a:r>
            <a:endParaRPr lang="en-US" sz="3200" b="1" cap="none" spc="0" dirty="0">
              <a:ln w="10541" cmpd="sng">
                <a:solidFill>
                  <a:srgbClr val="0070C0"/>
                </a:solidFill>
                <a:prstDash val="solid"/>
              </a:ln>
              <a:solidFill>
                <a:srgbClr val="0070C0"/>
              </a:solidFill>
              <a:effectLst/>
            </a:endParaRPr>
          </a:p>
        </p:txBody>
      </p:sp>
      <p:sp>
        <p:nvSpPr>
          <p:cNvPr id="9" name="Rectangle 8"/>
          <p:cNvSpPr/>
          <p:nvPr/>
        </p:nvSpPr>
        <p:spPr>
          <a:xfrm>
            <a:off x="4495800" y="4572000"/>
            <a:ext cx="3139001"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50</a:t>
            </a:r>
            <a:r>
              <a:rPr lang="en-US" altLang="en-US" sz="3200" b="1" dirty="0" smtClean="0">
                <a:ln w="10541" cmpd="sng">
                  <a:solidFill>
                    <a:srgbClr val="0070C0"/>
                  </a:solidFill>
                  <a:prstDash val="solid"/>
                </a:ln>
                <a:solidFill>
                  <a:srgbClr val="0070C0"/>
                </a:solidFill>
              </a:rPr>
              <a:t>/(1/2(9.8))</a:t>
            </a:r>
            <a:endParaRPr lang="en-US" sz="3200" b="1" cap="none" spc="0" dirty="0">
              <a:ln w="10541" cmpd="sng">
                <a:solidFill>
                  <a:srgbClr val="0070C0"/>
                </a:solidFill>
                <a:prstDash val="solid"/>
              </a:ln>
              <a:solidFill>
                <a:srgbClr val="0070C0"/>
              </a:solidFill>
              <a:effectLst/>
            </a:endParaRPr>
          </a:p>
        </p:txBody>
      </p:sp>
      <p:sp>
        <p:nvSpPr>
          <p:cNvPr id="10" name="Rectangle 9"/>
          <p:cNvSpPr/>
          <p:nvPr/>
        </p:nvSpPr>
        <p:spPr>
          <a:xfrm>
            <a:off x="4086805" y="5029200"/>
            <a:ext cx="2289409"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50</a:t>
            </a:r>
            <a:r>
              <a:rPr lang="en-US" altLang="en-US" sz="3200" b="1" dirty="0" smtClean="0">
                <a:ln w="10541" cmpd="sng">
                  <a:solidFill>
                    <a:srgbClr val="0070C0"/>
                  </a:solidFill>
                  <a:prstDash val="solid"/>
                </a:ln>
                <a:solidFill>
                  <a:srgbClr val="0070C0"/>
                </a:solidFill>
              </a:rPr>
              <a:t>/(4.9)</a:t>
            </a:r>
            <a:endParaRPr lang="en-US" sz="3200" b="1" cap="none" spc="0" dirty="0">
              <a:ln w="10541" cmpd="sng">
                <a:solidFill>
                  <a:srgbClr val="0070C0"/>
                </a:solidFill>
                <a:prstDash val="solid"/>
              </a:ln>
              <a:solidFill>
                <a:srgbClr val="0070C0"/>
              </a:solidFill>
              <a:effectLst/>
            </a:endParaRPr>
          </a:p>
        </p:txBody>
      </p:sp>
      <p:sp>
        <p:nvSpPr>
          <p:cNvPr id="11" name="Rectangle 10"/>
          <p:cNvSpPr/>
          <p:nvPr/>
        </p:nvSpPr>
        <p:spPr>
          <a:xfrm>
            <a:off x="3934404" y="5410200"/>
            <a:ext cx="1422185"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3.19</a:t>
            </a:r>
            <a:endParaRPr lang="en-US" sz="3200" b="1" cap="none" spc="0" dirty="0">
              <a:ln w="10541" cmpd="sng">
                <a:solidFill>
                  <a:srgbClr val="0070C0"/>
                </a:solidFill>
                <a:prstDash val="solid"/>
              </a:ln>
              <a:solidFill>
                <a:srgbClr val="0070C0"/>
              </a:solidFill>
              <a:effectLst/>
            </a:endParaRPr>
          </a:p>
        </p:txBody>
      </p:sp>
      <p:sp>
        <p:nvSpPr>
          <p:cNvPr id="12" name="Rectangle 11"/>
          <p:cNvSpPr/>
          <p:nvPr/>
        </p:nvSpPr>
        <p:spPr>
          <a:xfrm>
            <a:off x="4572000" y="4114800"/>
            <a:ext cx="2759089"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a:t>
            </a:r>
            <a:r>
              <a:rPr lang="en-US" altLang="en-US" sz="3200" b="1" cap="none" spc="0" dirty="0" err="1" smtClean="0">
                <a:ln w="10541" cmpd="sng">
                  <a:solidFill>
                    <a:srgbClr val="0070C0"/>
                  </a:solidFill>
                  <a:prstDash val="solid"/>
                </a:ln>
                <a:solidFill>
                  <a:srgbClr val="0070C0"/>
                </a:solidFill>
                <a:effectLst/>
              </a:rPr>
              <a:t>x</a:t>
            </a:r>
            <a:r>
              <a:rPr lang="en-US" altLang="en-US" sz="3200" b="1" cap="none" spc="0" baseline="-25000" dirty="0" err="1" smtClean="0">
                <a:ln w="10541" cmpd="sng">
                  <a:solidFill>
                    <a:srgbClr val="0070C0"/>
                  </a:solidFill>
                  <a:prstDash val="solid"/>
                </a:ln>
                <a:solidFill>
                  <a:srgbClr val="0070C0"/>
                </a:solidFill>
                <a:effectLst/>
              </a:rPr>
              <a:t>y</a:t>
            </a:r>
            <a:r>
              <a:rPr lang="en-US" altLang="en-US" sz="3200" b="1" dirty="0" smtClean="0">
                <a:ln w="10541" cmpd="sng">
                  <a:solidFill>
                    <a:srgbClr val="0070C0"/>
                  </a:solidFill>
                  <a:prstDash val="solid"/>
                </a:ln>
                <a:solidFill>
                  <a:srgbClr val="0070C0"/>
                </a:solidFill>
              </a:rPr>
              <a:t>/(1/2a)</a:t>
            </a:r>
            <a:endParaRPr lang="en-US" sz="3200" b="1" cap="none" spc="0" dirty="0">
              <a:ln w="10541" cmpd="sng">
                <a:solidFill>
                  <a:srgbClr val="0070C0"/>
                </a:solidFill>
                <a:prstDash val="solid"/>
              </a:ln>
              <a:solidFill>
                <a:srgbClr val="0070C0"/>
              </a:solidFill>
              <a:effectLst/>
            </a:endParaRPr>
          </a:p>
        </p:txBody>
      </p:sp>
      <p:sp>
        <p:nvSpPr>
          <p:cNvPr id="13" name="Rectangle 12"/>
          <p:cNvSpPr/>
          <p:nvPr/>
        </p:nvSpPr>
        <p:spPr>
          <a:xfrm>
            <a:off x="838200" y="3453825"/>
            <a:ext cx="1186543"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3.19</a:t>
            </a:r>
            <a:endParaRPr lang="en-US" sz="3200" b="1" cap="none" spc="0" dirty="0">
              <a:ln w="10541" cmpd="sng">
                <a:solidFill>
                  <a:srgbClr val="0070C0"/>
                </a:solidFill>
                <a:prstDash val="solid"/>
              </a:ln>
              <a:solidFill>
                <a:srgbClr val="0070C0"/>
              </a:solidFill>
              <a:effectLst/>
            </a:endParaRPr>
          </a:p>
        </p:txBody>
      </p:sp>
      <p:sp>
        <p:nvSpPr>
          <p:cNvPr id="14" name="Rectangle 13"/>
          <p:cNvSpPr/>
          <p:nvPr/>
        </p:nvSpPr>
        <p:spPr>
          <a:xfrm>
            <a:off x="4419600" y="1752600"/>
            <a:ext cx="1532792"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∆X</a:t>
            </a:r>
            <a:r>
              <a:rPr lang="en-US" altLang="en-US" sz="3200" b="1" baseline="-25000" dirty="0"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a:t>
            </a:r>
            <a:r>
              <a:rPr lang="en-US" altLang="en-US" sz="3200" b="1" dirty="0" err="1" smtClean="0">
                <a:ln w="10541" cmpd="sng">
                  <a:solidFill>
                    <a:srgbClr val="0070C0"/>
                  </a:solidFill>
                  <a:prstDash val="solid"/>
                </a:ln>
                <a:solidFill>
                  <a:srgbClr val="0070C0"/>
                </a:solidFill>
              </a:rPr>
              <a:t>v</a:t>
            </a:r>
            <a:r>
              <a:rPr lang="en-US" altLang="en-US" sz="3200" b="1" baseline="-25000" dirty="0" err="1" smtClean="0">
                <a:ln w="10541" cmpd="sng">
                  <a:solidFill>
                    <a:srgbClr val="0070C0"/>
                  </a:solidFill>
                  <a:prstDash val="solid"/>
                </a:ln>
                <a:solidFill>
                  <a:srgbClr val="0070C0"/>
                </a:solidFill>
              </a:rPr>
              <a:t>x</a:t>
            </a:r>
            <a:r>
              <a:rPr lang="en-US" altLang="en-US" sz="3200" b="1" dirty="0" err="1" smtClean="0">
                <a:ln w="10541" cmpd="sng">
                  <a:solidFill>
                    <a:srgbClr val="0070C0"/>
                  </a:solidFill>
                  <a:prstDash val="solid"/>
                </a:ln>
                <a:solidFill>
                  <a:srgbClr val="0070C0"/>
                </a:solidFill>
              </a:rPr>
              <a:t>t</a:t>
            </a:r>
            <a:endParaRPr lang="en-US" sz="3200" b="1" dirty="0">
              <a:ln w="10541" cmpd="sng">
                <a:solidFill>
                  <a:srgbClr val="0070C0"/>
                </a:solidFill>
                <a:prstDash val="solid"/>
              </a:ln>
              <a:solidFill>
                <a:srgbClr val="0070C0"/>
              </a:solidFill>
            </a:endParaRPr>
          </a:p>
        </p:txBody>
      </p:sp>
      <p:sp>
        <p:nvSpPr>
          <p:cNvPr id="15" name="Rectangle 14"/>
          <p:cNvSpPr/>
          <p:nvPr/>
        </p:nvSpPr>
        <p:spPr>
          <a:xfrm>
            <a:off x="5123148" y="2209800"/>
            <a:ext cx="1802096"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a:t>
            </a:r>
            <a:r>
              <a:rPr lang="en-US" altLang="en-US" sz="3200" b="1" dirty="0" smtClean="0">
                <a:ln w="10541" cmpd="sng">
                  <a:solidFill>
                    <a:srgbClr val="0070C0"/>
                  </a:solidFill>
                  <a:prstDash val="solid"/>
                </a:ln>
                <a:solidFill>
                  <a:srgbClr val="0070C0"/>
                </a:solidFill>
              </a:rPr>
              <a:t>X</a:t>
            </a:r>
            <a:r>
              <a:rPr lang="en-US" altLang="en-US" sz="3200" b="1" baseline="-25000" dirty="0"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/t = </a:t>
            </a:r>
            <a:r>
              <a:rPr lang="en-US" altLang="en-US" sz="3200" b="1" dirty="0" err="1" smtClean="0">
                <a:ln w="10541" cmpd="sng">
                  <a:solidFill>
                    <a:srgbClr val="0070C0"/>
                  </a:solidFill>
                  <a:prstDash val="solid"/>
                </a:ln>
                <a:solidFill>
                  <a:srgbClr val="0070C0"/>
                </a:solidFill>
              </a:rPr>
              <a:t>v</a:t>
            </a:r>
            <a:r>
              <a:rPr lang="en-US" altLang="en-US" sz="3200" b="1" baseline="-25000" dirty="0" err="1" smtClean="0">
                <a:ln w="10541" cmpd="sng">
                  <a:solidFill>
                    <a:srgbClr val="0070C0"/>
                  </a:solidFill>
                  <a:prstDash val="solid"/>
                </a:ln>
                <a:solidFill>
                  <a:srgbClr val="0070C0"/>
                </a:solidFill>
              </a:rPr>
              <a:t>x</a:t>
            </a:r>
            <a:endParaRPr lang="en-US" sz="3200" b="1" dirty="0">
              <a:ln w="10541" cmpd="sng">
                <a:solidFill>
                  <a:srgbClr val="0070C0"/>
                </a:solidFill>
                <a:prstDash val="solid"/>
              </a:ln>
              <a:solidFill>
                <a:srgbClr val="0070C0"/>
              </a:solidFill>
            </a:endParaRPr>
          </a:p>
        </p:txBody>
      </p:sp>
      <p:sp>
        <p:nvSpPr>
          <p:cNvPr id="16" name="Rectangle 15"/>
          <p:cNvSpPr/>
          <p:nvPr/>
        </p:nvSpPr>
        <p:spPr>
          <a:xfrm>
            <a:off x="5562600" y="2590800"/>
            <a:ext cx="1850186" cy="584775"/>
          </a:xfrm>
          <a:prstGeom prst="rect">
            <a:avLst/>
          </a:prstGeom>
          <a:noFill/>
        </p:spPr>
        <p:txBody>
          <a:bodyPr wrap="none" lIns="91440" tIns="45720" rIns="91440" bIns="45720">
            <a:spAutoFit/>
          </a:bodyPr>
          <a:lstStyle/>
          <a:p>
            <a:pPr algn="ctr"/>
            <a:r>
              <a:rPr lang="en-US" altLang="en-US" sz="3200" b="1" dirty="0" err="1" smtClean="0">
                <a:ln w="10541" cmpd="sng">
                  <a:solidFill>
                    <a:srgbClr val="0070C0"/>
                  </a:solidFill>
                  <a:prstDash val="solid"/>
                </a:ln>
                <a:solidFill>
                  <a:srgbClr val="0070C0"/>
                </a:solidFill>
              </a:rPr>
              <a:t>v</a:t>
            </a:r>
            <a:r>
              <a:rPr lang="en-US" altLang="en-US" sz="3200" b="1" baseline="-25000" dirty="0" err="1"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 ∆X</a:t>
            </a:r>
            <a:r>
              <a:rPr lang="en-US" altLang="en-US" sz="3200" b="1" baseline="-25000" dirty="0"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/t</a:t>
            </a:r>
            <a:endParaRPr lang="en-US" sz="3200" b="1" dirty="0">
              <a:ln w="10541" cmpd="sng">
                <a:solidFill>
                  <a:srgbClr val="0070C0"/>
                </a:solidFill>
                <a:prstDash val="solid"/>
              </a:ln>
              <a:solidFill>
                <a:srgbClr val="0070C0"/>
              </a:solidFill>
            </a:endParaRPr>
          </a:p>
        </p:txBody>
      </p:sp>
      <p:sp>
        <p:nvSpPr>
          <p:cNvPr id="17" name="Rectangle 16"/>
          <p:cNvSpPr/>
          <p:nvPr/>
        </p:nvSpPr>
        <p:spPr>
          <a:xfrm>
            <a:off x="6019800" y="2971800"/>
            <a:ext cx="2222083" cy="584775"/>
          </a:xfrm>
          <a:prstGeom prst="rect">
            <a:avLst/>
          </a:prstGeom>
          <a:noFill/>
        </p:spPr>
        <p:txBody>
          <a:bodyPr wrap="none" lIns="91440" tIns="45720" rIns="91440" bIns="45720">
            <a:spAutoFit/>
          </a:bodyPr>
          <a:lstStyle/>
          <a:p>
            <a:pPr algn="ctr"/>
            <a:r>
              <a:rPr lang="en-US" altLang="en-US" sz="3200" b="1" dirty="0" err="1" smtClean="0">
                <a:ln w="10541" cmpd="sng">
                  <a:solidFill>
                    <a:srgbClr val="0070C0"/>
                  </a:solidFill>
                  <a:prstDash val="solid"/>
                </a:ln>
                <a:solidFill>
                  <a:srgbClr val="0070C0"/>
                </a:solidFill>
              </a:rPr>
              <a:t>v</a:t>
            </a:r>
            <a:r>
              <a:rPr lang="en-US" altLang="en-US" sz="3200" b="1" baseline="-25000" dirty="0" err="1"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 90/3.19</a:t>
            </a:r>
            <a:endParaRPr lang="en-US" sz="3200" b="1" dirty="0">
              <a:ln w="10541" cmpd="sng">
                <a:solidFill>
                  <a:srgbClr val="0070C0"/>
                </a:solidFill>
                <a:prstDash val="solid"/>
              </a:ln>
              <a:solidFill>
                <a:srgbClr val="0070C0"/>
              </a:solidFill>
            </a:endParaRPr>
          </a:p>
        </p:txBody>
      </p:sp>
      <p:sp>
        <p:nvSpPr>
          <p:cNvPr id="18" name="Rectangle 17"/>
          <p:cNvSpPr/>
          <p:nvPr/>
        </p:nvSpPr>
        <p:spPr>
          <a:xfrm>
            <a:off x="6781800" y="3352800"/>
            <a:ext cx="1837362" cy="584775"/>
          </a:xfrm>
          <a:prstGeom prst="rect">
            <a:avLst/>
          </a:prstGeom>
          <a:noFill/>
        </p:spPr>
        <p:txBody>
          <a:bodyPr wrap="none" lIns="91440" tIns="45720" rIns="91440" bIns="45720">
            <a:spAutoFit/>
          </a:bodyPr>
          <a:lstStyle/>
          <a:p>
            <a:pPr algn="ctr"/>
            <a:r>
              <a:rPr lang="en-US" altLang="en-US" sz="3200" b="1" dirty="0" err="1" smtClean="0">
                <a:ln w="10541" cmpd="sng">
                  <a:solidFill>
                    <a:srgbClr val="0070C0"/>
                  </a:solidFill>
                  <a:prstDash val="solid"/>
                </a:ln>
                <a:solidFill>
                  <a:srgbClr val="0070C0"/>
                </a:solidFill>
              </a:rPr>
              <a:t>v</a:t>
            </a:r>
            <a:r>
              <a:rPr lang="en-US" altLang="en-US" sz="3200" b="1" baseline="-25000" dirty="0" err="1"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 28.21</a:t>
            </a:r>
            <a:endParaRPr lang="en-US" sz="3200" b="1" dirty="0">
              <a:ln w="10541" cmpd="sng">
                <a:solidFill>
                  <a:srgbClr val="0070C0"/>
                </a:solidFill>
                <a:prstDash val="solid"/>
              </a:ln>
              <a:solidFill>
                <a:srgbClr val="0070C0"/>
              </a:solidFill>
            </a:endParaRPr>
          </a:p>
        </p:txBody>
      </p:sp>
      <p:sp>
        <p:nvSpPr>
          <p:cNvPr id="19" name="Rectangle 18"/>
          <p:cNvSpPr/>
          <p:nvPr/>
        </p:nvSpPr>
        <p:spPr>
          <a:xfrm>
            <a:off x="990600" y="2514600"/>
            <a:ext cx="1425390"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 28.21</a:t>
            </a:r>
            <a:endParaRPr lang="en-US" sz="3200" b="1" dirty="0">
              <a:ln w="10541" cmpd="sng">
                <a:solidFill>
                  <a:srgbClr val="0070C0"/>
                </a:solidFill>
                <a:prstDash val="solid"/>
              </a:ln>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Top)">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Top)">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lide(fromTop)">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Top)">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slide(fromTop)">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iterate type="lt">
                                    <p:tmPct val="0"/>
                                  </p:iterate>
                                  <p:childTnLst>
                                    <p:set>
                                      <p:cBhvr>
                                        <p:cTn id="52" dur="1" fill="hold">
                                          <p:stCondLst>
                                            <p:cond delay="0"/>
                                          </p:stCondLst>
                                        </p:cTn>
                                        <p:tgtEl>
                                          <p:spTgt spid="13"/>
                                        </p:tgtEl>
                                        <p:attrNameLst>
                                          <p:attrName>style.visibility</p:attrName>
                                        </p:attrNameLst>
                                      </p:cBhvr>
                                      <p:to>
                                        <p:strVal val="visible"/>
                                      </p:to>
                                    </p:set>
                                    <p:animEffect transition="in" filter="slide(fromLeft)">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50" presetClass="exit" presetSubtype="0" accel="100000" fill="hold" grpId="1" nodeType="clickEffect">
                                  <p:stCondLst>
                                    <p:cond delay="0"/>
                                  </p:stCondLst>
                                  <p:childTnLst>
                                    <p:anim calcmode="lin" valueType="num">
                                      <p:cBhvr>
                                        <p:cTn id="57" dur="1000"/>
                                        <p:tgtEl>
                                          <p:spTgt spid="7"/>
                                        </p:tgtEl>
                                        <p:attrNameLst>
                                          <p:attrName>ppt_w</p:attrName>
                                        </p:attrNameLst>
                                      </p:cBhvr>
                                      <p:tavLst>
                                        <p:tav tm="0">
                                          <p:val>
                                            <p:strVal val="ppt_w"/>
                                          </p:val>
                                        </p:tav>
                                        <p:tav tm="100000">
                                          <p:val>
                                            <p:strVal val="ppt_w+.3"/>
                                          </p:val>
                                        </p:tav>
                                      </p:tavLst>
                                    </p:anim>
                                    <p:anim calcmode="lin" valueType="num">
                                      <p:cBhvr>
                                        <p:cTn id="58" dur="1000"/>
                                        <p:tgtEl>
                                          <p:spTgt spid="7"/>
                                        </p:tgtEl>
                                        <p:attrNameLst>
                                          <p:attrName>ppt_h</p:attrName>
                                        </p:attrNameLst>
                                      </p:cBhvr>
                                      <p:tavLst>
                                        <p:tav tm="0">
                                          <p:val>
                                            <p:strVal val="ppt_h"/>
                                          </p:val>
                                        </p:tav>
                                        <p:tav tm="100000">
                                          <p:val>
                                            <p:strVal val="ppt_h"/>
                                          </p:val>
                                        </p:tav>
                                      </p:tavLst>
                                    </p:anim>
                                    <p:animEffect transition="out" filter="fade">
                                      <p:cBhvr>
                                        <p:cTn id="59" dur="1000"/>
                                        <p:tgtEl>
                                          <p:spTgt spid="7"/>
                                        </p:tgtEl>
                                      </p:cBhvr>
                                    </p:animEffect>
                                    <p:set>
                                      <p:cBhvr>
                                        <p:cTn id="60" dur="1" fill="hold">
                                          <p:stCondLst>
                                            <p:cond delay="999"/>
                                          </p:stCondLst>
                                        </p:cTn>
                                        <p:tgtEl>
                                          <p:spTgt spid="7"/>
                                        </p:tgtEl>
                                        <p:attrNameLst>
                                          <p:attrName>style.visibility</p:attrName>
                                        </p:attrNameLst>
                                      </p:cBhvr>
                                      <p:to>
                                        <p:strVal val="hidden"/>
                                      </p:to>
                                    </p:set>
                                  </p:childTnLst>
                                </p:cTn>
                              </p:par>
                              <p:par>
                                <p:cTn id="61" presetID="50" presetClass="exit" presetSubtype="0" accel="100000" fill="hold" grpId="1" nodeType="withEffect">
                                  <p:stCondLst>
                                    <p:cond delay="0"/>
                                  </p:stCondLst>
                                  <p:childTnLst>
                                    <p:anim calcmode="lin" valueType="num">
                                      <p:cBhvr>
                                        <p:cTn id="62" dur="1000"/>
                                        <p:tgtEl>
                                          <p:spTgt spid="8"/>
                                        </p:tgtEl>
                                        <p:attrNameLst>
                                          <p:attrName>ppt_w</p:attrName>
                                        </p:attrNameLst>
                                      </p:cBhvr>
                                      <p:tavLst>
                                        <p:tav tm="0">
                                          <p:val>
                                            <p:strVal val="ppt_w"/>
                                          </p:val>
                                        </p:tav>
                                        <p:tav tm="100000">
                                          <p:val>
                                            <p:strVal val="ppt_w+.3"/>
                                          </p:val>
                                        </p:tav>
                                      </p:tavLst>
                                    </p:anim>
                                    <p:anim calcmode="lin" valueType="num">
                                      <p:cBhvr>
                                        <p:cTn id="63" dur="1000"/>
                                        <p:tgtEl>
                                          <p:spTgt spid="8"/>
                                        </p:tgtEl>
                                        <p:attrNameLst>
                                          <p:attrName>ppt_h</p:attrName>
                                        </p:attrNameLst>
                                      </p:cBhvr>
                                      <p:tavLst>
                                        <p:tav tm="0">
                                          <p:val>
                                            <p:strVal val="ppt_h"/>
                                          </p:val>
                                        </p:tav>
                                        <p:tav tm="100000">
                                          <p:val>
                                            <p:strVal val="ppt_h"/>
                                          </p:val>
                                        </p:tav>
                                      </p:tavLst>
                                    </p:anim>
                                    <p:animEffect transition="out" filter="fade">
                                      <p:cBhvr>
                                        <p:cTn id="64" dur="1000"/>
                                        <p:tgtEl>
                                          <p:spTgt spid="8"/>
                                        </p:tgtEl>
                                      </p:cBhvr>
                                    </p:animEffect>
                                    <p:set>
                                      <p:cBhvr>
                                        <p:cTn id="65" dur="1" fill="hold">
                                          <p:stCondLst>
                                            <p:cond delay="999"/>
                                          </p:stCondLst>
                                        </p:cTn>
                                        <p:tgtEl>
                                          <p:spTgt spid="8"/>
                                        </p:tgtEl>
                                        <p:attrNameLst>
                                          <p:attrName>style.visibility</p:attrName>
                                        </p:attrNameLst>
                                      </p:cBhvr>
                                      <p:to>
                                        <p:strVal val="hidden"/>
                                      </p:to>
                                    </p:set>
                                  </p:childTnLst>
                                </p:cTn>
                              </p:par>
                              <p:par>
                                <p:cTn id="66" presetID="50" presetClass="exit" presetSubtype="0" accel="100000" fill="hold" grpId="1" nodeType="withEffect">
                                  <p:stCondLst>
                                    <p:cond delay="0"/>
                                  </p:stCondLst>
                                  <p:childTnLst>
                                    <p:anim calcmode="lin" valueType="num">
                                      <p:cBhvr>
                                        <p:cTn id="67" dur="1000"/>
                                        <p:tgtEl>
                                          <p:spTgt spid="12"/>
                                        </p:tgtEl>
                                        <p:attrNameLst>
                                          <p:attrName>ppt_w</p:attrName>
                                        </p:attrNameLst>
                                      </p:cBhvr>
                                      <p:tavLst>
                                        <p:tav tm="0">
                                          <p:val>
                                            <p:strVal val="ppt_w"/>
                                          </p:val>
                                        </p:tav>
                                        <p:tav tm="100000">
                                          <p:val>
                                            <p:strVal val="ppt_w+.3"/>
                                          </p:val>
                                        </p:tav>
                                      </p:tavLst>
                                    </p:anim>
                                    <p:anim calcmode="lin" valueType="num">
                                      <p:cBhvr>
                                        <p:cTn id="68" dur="1000"/>
                                        <p:tgtEl>
                                          <p:spTgt spid="12"/>
                                        </p:tgtEl>
                                        <p:attrNameLst>
                                          <p:attrName>ppt_h</p:attrName>
                                        </p:attrNameLst>
                                      </p:cBhvr>
                                      <p:tavLst>
                                        <p:tav tm="0">
                                          <p:val>
                                            <p:strVal val="ppt_h"/>
                                          </p:val>
                                        </p:tav>
                                        <p:tav tm="100000">
                                          <p:val>
                                            <p:strVal val="ppt_h"/>
                                          </p:val>
                                        </p:tav>
                                      </p:tavLst>
                                    </p:anim>
                                    <p:animEffect transition="out" filter="fade">
                                      <p:cBhvr>
                                        <p:cTn id="69" dur="1000"/>
                                        <p:tgtEl>
                                          <p:spTgt spid="12"/>
                                        </p:tgtEl>
                                      </p:cBhvr>
                                    </p:animEffect>
                                    <p:set>
                                      <p:cBhvr>
                                        <p:cTn id="70" dur="1" fill="hold">
                                          <p:stCondLst>
                                            <p:cond delay="999"/>
                                          </p:stCondLst>
                                        </p:cTn>
                                        <p:tgtEl>
                                          <p:spTgt spid="12"/>
                                        </p:tgtEl>
                                        <p:attrNameLst>
                                          <p:attrName>style.visibility</p:attrName>
                                        </p:attrNameLst>
                                      </p:cBhvr>
                                      <p:to>
                                        <p:strVal val="hidden"/>
                                      </p:to>
                                    </p:set>
                                  </p:childTnLst>
                                </p:cTn>
                              </p:par>
                              <p:par>
                                <p:cTn id="71" presetID="50" presetClass="exit" presetSubtype="0" accel="100000" fill="hold" grpId="1" nodeType="withEffect">
                                  <p:stCondLst>
                                    <p:cond delay="0"/>
                                  </p:stCondLst>
                                  <p:childTnLst>
                                    <p:anim calcmode="lin" valueType="num">
                                      <p:cBhvr>
                                        <p:cTn id="72" dur="1000"/>
                                        <p:tgtEl>
                                          <p:spTgt spid="9"/>
                                        </p:tgtEl>
                                        <p:attrNameLst>
                                          <p:attrName>ppt_w</p:attrName>
                                        </p:attrNameLst>
                                      </p:cBhvr>
                                      <p:tavLst>
                                        <p:tav tm="0">
                                          <p:val>
                                            <p:strVal val="ppt_w"/>
                                          </p:val>
                                        </p:tav>
                                        <p:tav tm="100000">
                                          <p:val>
                                            <p:strVal val="ppt_w+.3"/>
                                          </p:val>
                                        </p:tav>
                                      </p:tavLst>
                                    </p:anim>
                                    <p:anim calcmode="lin" valueType="num">
                                      <p:cBhvr>
                                        <p:cTn id="73" dur="1000"/>
                                        <p:tgtEl>
                                          <p:spTgt spid="9"/>
                                        </p:tgtEl>
                                        <p:attrNameLst>
                                          <p:attrName>ppt_h</p:attrName>
                                        </p:attrNameLst>
                                      </p:cBhvr>
                                      <p:tavLst>
                                        <p:tav tm="0">
                                          <p:val>
                                            <p:strVal val="ppt_h"/>
                                          </p:val>
                                        </p:tav>
                                        <p:tav tm="100000">
                                          <p:val>
                                            <p:strVal val="ppt_h"/>
                                          </p:val>
                                        </p:tav>
                                      </p:tavLst>
                                    </p:anim>
                                    <p:animEffect transition="out" filter="fade">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par>
                                <p:cTn id="76" presetID="50" presetClass="exit" presetSubtype="0" accel="100000" fill="hold" grpId="1" nodeType="withEffect">
                                  <p:stCondLst>
                                    <p:cond delay="0"/>
                                  </p:stCondLst>
                                  <p:childTnLst>
                                    <p:anim calcmode="lin" valueType="num">
                                      <p:cBhvr>
                                        <p:cTn id="77" dur="1000"/>
                                        <p:tgtEl>
                                          <p:spTgt spid="10"/>
                                        </p:tgtEl>
                                        <p:attrNameLst>
                                          <p:attrName>ppt_w</p:attrName>
                                        </p:attrNameLst>
                                      </p:cBhvr>
                                      <p:tavLst>
                                        <p:tav tm="0">
                                          <p:val>
                                            <p:strVal val="ppt_w"/>
                                          </p:val>
                                        </p:tav>
                                        <p:tav tm="100000">
                                          <p:val>
                                            <p:strVal val="ppt_w+.3"/>
                                          </p:val>
                                        </p:tav>
                                      </p:tavLst>
                                    </p:anim>
                                    <p:anim calcmode="lin" valueType="num">
                                      <p:cBhvr>
                                        <p:cTn id="78" dur="1000"/>
                                        <p:tgtEl>
                                          <p:spTgt spid="10"/>
                                        </p:tgtEl>
                                        <p:attrNameLst>
                                          <p:attrName>ppt_h</p:attrName>
                                        </p:attrNameLst>
                                      </p:cBhvr>
                                      <p:tavLst>
                                        <p:tav tm="0">
                                          <p:val>
                                            <p:strVal val="ppt_h"/>
                                          </p:val>
                                        </p:tav>
                                        <p:tav tm="100000">
                                          <p:val>
                                            <p:strVal val="ppt_h"/>
                                          </p:val>
                                        </p:tav>
                                      </p:tavLst>
                                    </p:anim>
                                    <p:animEffect transition="out" filter="fade">
                                      <p:cBhvr>
                                        <p:cTn id="79" dur="1000"/>
                                        <p:tgtEl>
                                          <p:spTgt spid="10"/>
                                        </p:tgtEl>
                                      </p:cBhvr>
                                    </p:animEffect>
                                    <p:set>
                                      <p:cBhvr>
                                        <p:cTn id="80" dur="1" fill="hold">
                                          <p:stCondLst>
                                            <p:cond delay="999"/>
                                          </p:stCondLst>
                                        </p:cTn>
                                        <p:tgtEl>
                                          <p:spTgt spid="10"/>
                                        </p:tgtEl>
                                        <p:attrNameLst>
                                          <p:attrName>style.visibility</p:attrName>
                                        </p:attrNameLst>
                                      </p:cBhvr>
                                      <p:to>
                                        <p:strVal val="hidden"/>
                                      </p:to>
                                    </p:set>
                                  </p:childTnLst>
                                </p:cTn>
                              </p:par>
                              <p:par>
                                <p:cTn id="81" presetID="50" presetClass="exit" presetSubtype="0" accel="100000" fill="hold" grpId="1" nodeType="withEffect">
                                  <p:stCondLst>
                                    <p:cond delay="0"/>
                                  </p:stCondLst>
                                  <p:childTnLst>
                                    <p:anim calcmode="lin" valueType="num">
                                      <p:cBhvr>
                                        <p:cTn id="82" dur="1000"/>
                                        <p:tgtEl>
                                          <p:spTgt spid="11"/>
                                        </p:tgtEl>
                                        <p:attrNameLst>
                                          <p:attrName>ppt_w</p:attrName>
                                        </p:attrNameLst>
                                      </p:cBhvr>
                                      <p:tavLst>
                                        <p:tav tm="0">
                                          <p:val>
                                            <p:strVal val="ppt_w"/>
                                          </p:val>
                                        </p:tav>
                                        <p:tav tm="100000">
                                          <p:val>
                                            <p:strVal val="ppt_w+.3"/>
                                          </p:val>
                                        </p:tav>
                                      </p:tavLst>
                                    </p:anim>
                                    <p:anim calcmode="lin" valueType="num">
                                      <p:cBhvr>
                                        <p:cTn id="83" dur="1000"/>
                                        <p:tgtEl>
                                          <p:spTgt spid="11"/>
                                        </p:tgtEl>
                                        <p:attrNameLst>
                                          <p:attrName>ppt_h</p:attrName>
                                        </p:attrNameLst>
                                      </p:cBhvr>
                                      <p:tavLst>
                                        <p:tav tm="0">
                                          <p:val>
                                            <p:strVal val="ppt_h"/>
                                          </p:val>
                                        </p:tav>
                                        <p:tav tm="100000">
                                          <p:val>
                                            <p:strVal val="ppt_h"/>
                                          </p:val>
                                        </p:tav>
                                      </p:tavLst>
                                    </p:anim>
                                    <p:animEffect transition="out" filter="fade">
                                      <p:cBhvr>
                                        <p:cTn id="84" dur="1000"/>
                                        <p:tgtEl>
                                          <p:spTgt spid="11"/>
                                        </p:tgtEl>
                                      </p:cBhvr>
                                    </p:animEffect>
                                    <p:set>
                                      <p:cBhvr>
                                        <p:cTn id="85" dur="1" fill="hold">
                                          <p:stCondLst>
                                            <p:cond delay="999"/>
                                          </p:stCondLst>
                                        </p:cTn>
                                        <p:tgtEl>
                                          <p:spTgt spid="1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50" presetClass="entr" presetSubtype="0" decel="10000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1000" fill="hold"/>
                                        <p:tgtEl>
                                          <p:spTgt spid="14"/>
                                        </p:tgtEl>
                                        <p:attrNameLst>
                                          <p:attrName>ppt_w</p:attrName>
                                        </p:attrNameLst>
                                      </p:cBhvr>
                                      <p:tavLst>
                                        <p:tav tm="0">
                                          <p:val>
                                            <p:strVal val="#ppt_w+.3"/>
                                          </p:val>
                                        </p:tav>
                                        <p:tav tm="100000">
                                          <p:val>
                                            <p:strVal val="#ppt_w"/>
                                          </p:val>
                                        </p:tav>
                                      </p:tavLst>
                                    </p:anim>
                                    <p:anim calcmode="lin" valueType="num">
                                      <p:cBhvr>
                                        <p:cTn id="91" dur="1000" fill="hold"/>
                                        <p:tgtEl>
                                          <p:spTgt spid="14"/>
                                        </p:tgtEl>
                                        <p:attrNameLst>
                                          <p:attrName>ppt_h</p:attrName>
                                        </p:attrNameLst>
                                      </p:cBhvr>
                                      <p:tavLst>
                                        <p:tav tm="0">
                                          <p:val>
                                            <p:strVal val="#ppt_h"/>
                                          </p:val>
                                        </p:tav>
                                        <p:tav tm="100000">
                                          <p:val>
                                            <p:strVal val="#ppt_h"/>
                                          </p:val>
                                        </p:tav>
                                      </p:tavLst>
                                    </p:anim>
                                    <p:animEffect transition="in" filter="fade">
                                      <p:cBhvr>
                                        <p:cTn id="92" dur="10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1"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slide(fromTop)">
                                      <p:cBhvr>
                                        <p:cTn id="97" dur="5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1"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slide(fromTop)">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12" presetClass="entr" presetSubtype="1"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slide(fromTop)">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1"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slide(fromTop)">
                                      <p:cBhvr>
                                        <p:cTn id="112" dur="5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12" presetClass="entr" presetSubtype="8" fill="hold" grpId="0" nodeType="clickEffect">
                                  <p:stCondLst>
                                    <p:cond delay="0"/>
                                  </p:stCondLst>
                                  <p:iterate type="lt">
                                    <p:tmPct val="0"/>
                                  </p:iterate>
                                  <p:childTnLst>
                                    <p:set>
                                      <p:cBhvr>
                                        <p:cTn id="116" dur="1" fill="hold">
                                          <p:stCondLst>
                                            <p:cond delay="0"/>
                                          </p:stCondLst>
                                        </p:cTn>
                                        <p:tgtEl>
                                          <p:spTgt spid="19"/>
                                        </p:tgtEl>
                                        <p:attrNameLst>
                                          <p:attrName>style.visibility</p:attrName>
                                        </p:attrNameLst>
                                      </p:cBhvr>
                                      <p:to>
                                        <p:strVal val="visible"/>
                                      </p:to>
                                    </p:set>
                                    <p:animEffect transition="in" filter="slide(fromLeft)">
                                      <p:cBhvr>
                                        <p:cTn id="117" dur="500"/>
                                        <p:tgtEl>
                                          <p:spTgt spid="19"/>
                                        </p:tgtEl>
                                      </p:cBhvr>
                                    </p:animEffect>
                                  </p:childTnLst>
                                </p:cTn>
                              </p:par>
                            </p:childTnLst>
                          </p:cTn>
                        </p:par>
                      </p:childTnLst>
                    </p:cTn>
                  </p:par>
                  <p:par>
                    <p:cTn id="118" fill="hold">
                      <p:stCondLst>
                        <p:cond delay="indefinite"/>
                      </p:stCondLst>
                      <p:childTnLst>
                        <p:par>
                          <p:cTn id="119" fill="hold">
                            <p:stCondLst>
                              <p:cond delay="0"/>
                            </p:stCondLst>
                            <p:childTnLst>
                              <p:par>
                                <p:cTn id="120" presetID="50" presetClass="exit" presetSubtype="0" accel="100000" fill="hold" grpId="1" nodeType="clickEffect">
                                  <p:stCondLst>
                                    <p:cond delay="0"/>
                                  </p:stCondLst>
                                  <p:childTnLst>
                                    <p:anim calcmode="lin" valueType="num">
                                      <p:cBhvr>
                                        <p:cTn id="121" dur="1000"/>
                                        <p:tgtEl>
                                          <p:spTgt spid="14"/>
                                        </p:tgtEl>
                                        <p:attrNameLst>
                                          <p:attrName>ppt_w</p:attrName>
                                        </p:attrNameLst>
                                      </p:cBhvr>
                                      <p:tavLst>
                                        <p:tav tm="0">
                                          <p:val>
                                            <p:strVal val="ppt_w"/>
                                          </p:val>
                                        </p:tav>
                                        <p:tav tm="100000">
                                          <p:val>
                                            <p:strVal val="ppt_w+.3"/>
                                          </p:val>
                                        </p:tav>
                                      </p:tavLst>
                                    </p:anim>
                                    <p:anim calcmode="lin" valueType="num">
                                      <p:cBhvr>
                                        <p:cTn id="122" dur="1000"/>
                                        <p:tgtEl>
                                          <p:spTgt spid="14"/>
                                        </p:tgtEl>
                                        <p:attrNameLst>
                                          <p:attrName>ppt_h</p:attrName>
                                        </p:attrNameLst>
                                      </p:cBhvr>
                                      <p:tavLst>
                                        <p:tav tm="0">
                                          <p:val>
                                            <p:strVal val="ppt_h"/>
                                          </p:val>
                                        </p:tav>
                                        <p:tav tm="100000">
                                          <p:val>
                                            <p:strVal val="ppt_h"/>
                                          </p:val>
                                        </p:tav>
                                      </p:tavLst>
                                    </p:anim>
                                    <p:animEffect transition="out" filter="fade">
                                      <p:cBhvr>
                                        <p:cTn id="123" dur="1000"/>
                                        <p:tgtEl>
                                          <p:spTgt spid="14"/>
                                        </p:tgtEl>
                                      </p:cBhvr>
                                    </p:animEffect>
                                    <p:set>
                                      <p:cBhvr>
                                        <p:cTn id="124" dur="1" fill="hold">
                                          <p:stCondLst>
                                            <p:cond delay="999"/>
                                          </p:stCondLst>
                                        </p:cTn>
                                        <p:tgtEl>
                                          <p:spTgt spid="14"/>
                                        </p:tgtEl>
                                        <p:attrNameLst>
                                          <p:attrName>style.visibility</p:attrName>
                                        </p:attrNameLst>
                                      </p:cBhvr>
                                      <p:to>
                                        <p:strVal val="hidden"/>
                                      </p:to>
                                    </p:set>
                                  </p:childTnLst>
                                </p:cTn>
                              </p:par>
                              <p:par>
                                <p:cTn id="125" presetID="50" presetClass="exit" presetSubtype="0" accel="100000" fill="hold" grpId="1" nodeType="withEffect">
                                  <p:stCondLst>
                                    <p:cond delay="0"/>
                                  </p:stCondLst>
                                  <p:childTnLst>
                                    <p:anim calcmode="lin" valueType="num">
                                      <p:cBhvr>
                                        <p:cTn id="126" dur="1000"/>
                                        <p:tgtEl>
                                          <p:spTgt spid="15"/>
                                        </p:tgtEl>
                                        <p:attrNameLst>
                                          <p:attrName>ppt_w</p:attrName>
                                        </p:attrNameLst>
                                      </p:cBhvr>
                                      <p:tavLst>
                                        <p:tav tm="0">
                                          <p:val>
                                            <p:strVal val="ppt_w"/>
                                          </p:val>
                                        </p:tav>
                                        <p:tav tm="100000">
                                          <p:val>
                                            <p:strVal val="ppt_w+.3"/>
                                          </p:val>
                                        </p:tav>
                                      </p:tavLst>
                                    </p:anim>
                                    <p:anim calcmode="lin" valueType="num">
                                      <p:cBhvr>
                                        <p:cTn id="127" dur="1000"/>
                                        <p:tgtEl>
                                          <p:spTgt spid="15"/>
                                        </p:tgtEl>
                                        <p:attrNameLst>
                                          <p:attrName>ppt_h</p:attrName>
                                        </p:attrNameLst>
                                      </p:cBhvr>
                                      <p:tavLst>
                                        <p:tav tm="0">
                                          <p:val>
                                            <p:strVal val="ppt_h"/>
                                          </p:val>
                                        </p:tav>
                                        <p:tav tm="100000">
                                          <p:val>
                                            <p:strVal val="ppt_h"/>
                                          </p:val>
                                        </p:tav>
                                      </p:tavLst>
                                    </p:anim>
                                    <p:animEffect transition="out" filter="fade">
                                      <p:cBhvr>
                                        <p:cTn id="128" dur="1000"/>
                                        <p:tgtEl>
                                          <p:spTgt spid="15"/>
                                        </p:tgtEl>
                                      </p:cBhvr>
                                    </p:animEffect>
                                    <p:set>
                                      <p:cBhvr>
                                        <p:cTn id="129" dur="1" fill="hold">
                                          <p:stCondLst>
                                            <p:cond delay="999"/>
                                          </p:stCondLst>
                                        </p:cTn>
                                        <p:tgtEl>
                                          <p:spTgt spid="15"/>
                                        </p:tgtEl>
                                        <p:attrNameLst>
                                          <p:attrName>style.visibility</p:attrName>
                                        </p:attrNameLst>
                                      </p:cBhvr>
                                      <p:to>
                                        <p:strVal val="hidden"/>
                                      </p:to>
                                    </p:set>
                                  </p:childTnLst>
                                </p:cTn>
                              </p:par>
                              <p:par>
                                <p:cTn id="130" presetID="50" presetClass="exit" presetSubtype="0" accel="100000" fill="hold" grpId="1" nodeType="withEffect">
                                  <p:stCondLst>
                                    <p:cond delay="0"/>
                                  </p:stCondLst>
                                  <p:childTnLst>
                                    <p:anim calcmode="lin" valueType="num">
                                      <p:cBhvr>
                                        <p:cTn id="131" dur="1000"/>
                                        <p:tgtEl>
                                          <p:spTgt spid="17"/>
                                        </p:tgtEl>
                                        <p:attrNameLst>
                                          <p:attrName>ppt_w</p:attrName>
                                        </p:attrNameLst>
                                      </p:cBhvr>
                                      <p:tavLst>
                                        <p:tav tm="0">
                                          <p:val>
                                            <p:strVal val="ppt_w"/>
                                          </p:val>
                                        </p:tav>
                                        <p:tav tm="100000">
                                          <p:val>
                                            <p:strVal val="ppt_w+.3"/>
                                          </p:val>
                                        </p:tav>
                                      </p:tavLst>
                                    </p:anim>
                                    <p:anim calcmode="lin" valueType="num">
                                      <p:cBhvr>
                                        <p:cTn id="132" dur="1000"/>
                                        <p:tgtEl>
                                          <p:spTgt spid="17"/>
                                        </p:tgtEl>
                                        <p:attrNameLst>
                                          <p:attrName>ppt_h</p:attrName>
                                        </p:attrNameLst>
                                      </p:cBhvr>
                                      <p:tavLst>
                                        <p:tav tm="0">
                                          <p:val>
                                            <p:strVal val="ppt_h"/>
                                          </p:val>
                                        </p:tav>
                                        <p:tav tm="100000">
                                          <p:val>
                                            <p:strVal val="ppt_h"/>
                                          </p:val>
                                        </p:tav>
                                      </p:tavLst>
                                    </p:anim>
                                    <p:animEffect transition="out" filter="fade">
                                      <p:cBhvr>
                                        <p:cTn id="133" dur="1000"/>
                                        <p:tgtEl>
                                          <p:spTgt spid="17"/>
                                        </p:tgtEl>
                                      </p:cBhvr>
                                    </p:animEffect>
                                    <p:set>
                                      <p:cBhvr>
                                        <p:cTn id="134" dur="1" fill="hold">
                                          <p:stCondLst>
                                            <p:cond delay="999"/>
                                          </p:stCondLst>
                                        </p:cTn>
                                        <p:tgtEl>
                                          <p:spTgt spid="17"/>
                                        </p:tgtEl>
                                        <p:attrNameLst>
                                          <p:attrName>style.visibility</p:attrName>
                                        </p:attrNameLst>
                                      </p:cBhvr>
                                      <p:to>
                                        <p:strVal val="hidden"/>
                                      </p:to>
                                    </p:set>
                                  </p:childTnLst>
                                </p:cTn>
                              </p:par>
                              <p:par>
                                <p:cTn id="135" presetID="50" presetClass="exit" presetSubtype="0" accel="100000" fill="hold" grpId="1" nodeType="withEffect">
                                  <p:stCondLst>
                                    <p:cond delay="0"/>
                                  </p:stCondLst>
                                  <p:childTnLst>
                                    <p:anim calcmode="lin" valueType="num">
                                      <p:cBhvr>
                                        <p:cTn id="136" dur="1000"/>
                                        <p:tgtEl>
                                          <p:spTgt spid="16"/>
                                        </p:tgtEl>
                                        <p:attrNameLst>
                                          <p:attrName>ppt_w</p:attrName>
                                        </p:attrNameLst>
                                      </p:cBhvr>
                                      <p:tavLst>
                                        <p:tav tm="0">
                                          <p:val>
                                            <p:strVal val="ppt_w"/>
                                          </p:val>
                                        </p:tav>
                                        <p:tav tm="100000">
                                          <p:val>
                                            <p:strVal val="ppt_w+.3"/>
                                          </p:val>
                                        </p:tav>
                                      </p:tavLst>
                                    </p:anim>
                                    <p:anim calcmode="lin" valueType="num">
                                      <p:cBhvr>
                                        <p:cTn id="137" dur="1000"/>
                                        <p:tgtEl>
                                          <p:spTgt spid="16"/>
                                        </p:tgtEl>
                                        <p:attrNameLst>
                                          <p:attrName>ppt_h</p:attrName>
                                        </p:attrNameLst>
                                      </p:cBhvr>
                                      <p:tavLst>
                                        <p:tav tm="0">
                                          <p:val>
                                            <p:strVal val="ppt_h"/>
                                          </p:val>
                                        </p:tav>
                                        <p:tav tm="100000">
                                          <p:val>
                                            <p:strVal val="ppt_h"/>
                                          </p:val>
                                        </p:tav>
                                      </p:tavLst>
                                    </p:anim>
                                    <p:animEffect transition="out" filter="fade">
                                      <p:cBhvr>
                                        <p:cTn id="138" dur="1000"/>
                                        <p:tgtEl>
                                          <p:spTgt spid="16"/>
                                        </p:tgtEl>
                                      </p:cBhvr>
                                    </p:animEffect>
                                    <p:set>
                                      <p:cBhvr>
                                        <p:cTn id="139" dur="1" fill="hold">
                                          <p:stCondLst>
                                            <p:cond delay="999"/>
                                          </p:stCondLst>
                                        </p:cTn>
                                        <p:tgtEl>
                                          <p:spTgt spid="16"/>
                                        </p:tgtEl>
                                        <p:attrNameLst>
                                          <p:attrName>style.visibility</p:attrName>
                                        </p:attrNameLst>
                                      </p:cBhvr>
                                      <p:to>
                                        <p:strVal val="hidden"/>
                                      </p:to>
                                    </p:set>
                                  </p:childTnLst>
                                </p:cTn>
                              </p:par>
                              <p:par>
                                <p:cTn id="140" presetID="50" presetClass="exit" presetSubtype="0" accel="100000" fill="hold" grpId="1" nodeType="withEffect">
                                  <p:stCondLst>
                                    <p:cond delay="0"/>
                                  </p:stCondLst>
                                  <p:childTnLst>
                                    <p:anim calcmode="lin" valueType="num">
                                      <p:cBhvr>
                                        <p:cTn id="141" dur="1000"/>
                                        <p:tgtEl>
                                          <p:spTgt spid="18"/>
                                        </p:tgtEl>
                                        <p:attrNameLst>
                                          <p:attrName>ppt_w</p:attrName>
                                        </p:attrNameLst>
                                      </p:cBhvr>
                                      <p:tavLst>
                                        <p:tav tm="0">
                                          <p:val>
                                            <p:strVal val="ppt_w"/>
                                          </p:val>
                                        </p:tav>
                                        <p:tav tm="100000">
                                          <p:val>
                                            <p:strVal val="ppt_w+.3"/>
                                          </p:val>
                                        </p:tav>
                                      </p:tavLst>
                                    </p:anim>
                                    <p:anim calcmode="lin" valueType="num">
                                      <p:cBhvr>
                                        <p:cTn id="142" dur="1000"/>
                                        <p:tgtEl>
                                          <p:spTgt spid="18"/>
                                        </p:tgtEl>
                                        <p:attrNameLst>
                                          <p:attrName>ppt_h</p:attrName>
                                        </p:attrNameLst>
                                      </p:cBhvr>
                                      <p:tavLst>
                                        <p:tav tm="0">
                                          <p:val>
                                            <p:strVal val="ppt_h"/>
                                          </p:val>
                                        </p:tav>
                                        <p:tav tm="100000">
                                          <p:val>
                                            <p:strVal val="ppt_h"/>
                                          </p:val>
                                        </p:tav>
                                      </p:tavLst>
                                    </p:anim>
                                    <p:animEffect transition="out" filter="fade">
                                      <p:cBhvr>
                                        <p:cTn id="143" dur="1000"/>
                                        <p:tgtEl>
                                          <p:spTgt spid="18"/>
                                        </p:tgtEl>
                                      </p:cBhvr>
                                    </p:animEffect>
                                    <p:set>
                                      <p:cBhvr>
                                        <p:cTn id="144" dur="1" fill="hold">
                                          <p:stCondLst>
                                            <p:cond delay="999"/>
                                          </p:stCondLst>
                                        </p:cTn>
                                        <p:tgtEl>
                                          <p:spTgt spid="18"/>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8" presetClass="emph" presetSubtype="0" fill="hold" grpId="1" nodeType="clickEffect">
                                  <p:stCondLst>
                                    <p:cond delay="0"/>
                                  </p:stCondLst>
                                  <p:iterate type="lt">
                                    <p:tmPct val="0"/>
                                  </p:iterate>
                                  <p:childTnLst>
                                    <p:animRot by="21600000">
                                      <p:cBhvr>
                                        <p:cTn id="148" dur="2000" fill="hold"/>
                                        <p:tgtEl>
                                          <p:spTgt spid="19"/>
                                        </p:tgtEl>
                                        <p:attrNameLst>
                                          <p:attrName>r</p:attrName>
                                        </p:attrNameLst>
                                      </p:cBhvr>
                                    </p:animRot>
                                  </p:childTnLst>
                                </p:cTn>
                              </p:par>
                              <p:par>
                                <p:cTn id="149" presetID="8" presetClass="emph" presetSubtype="0" fill="hold" grpId="1" nodeType="withEffect">
                                  <p:stCondLst>
                                    <p:cond delay="0"/>
                                  </p:stCondLst>
                                  <p:iterate type="lt">
                                    <p:tmPct val="0"/>
                                  </p:iterate>
                                  <p:childTnLst>
                                    <p:animRot by="21600000">
                                      <p:cBhvr>
                                        <p:cTn id="150" dur="2000" fill="hold"/>
                                        <p:tgtEl>
                                          <p:spTgt spid="13"/>
                                        </p:tgtEl>
                                        <p:attrNameLst>
                                          <p:attrName>r</p:attrName>
                                        </p:attrNameLst>
                                      </p:cBhvr>
                                    </p:animRot>
                                  </p:childTnLst>
                                </p:cTn>
                              </p:par>
                              <p:par>
                                <p:cTn id="151" presetID="8" presetClass="emph" presetSubtype="0" fill="hold" grpId="1" nodeType="withEffect">
                                  <p:stCondLst>
                                    <p:cond delay="0"/>
                                  </p:stCondLst>
                                  <p:iterate type="lt">
                                    <p:tmPct val="0"/>
                                  </p:iterate>
                                  <p:childTnLst>
                                    <p:animRot by="21600000">
                                      <p:cBhvr>
                                        <p:cTn id="152"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Karen.Davis\Local Settings\Temporary Internet Files\Content.IE5\N7FFLI0V\MC900120861[1].wmf"/>
          <p:cNvPicPr>
            <a:picLocks noChangeAspect="1" noChangeArrowheads="1"/>
          </p:cNvPicPr>
          <p:nvPr/>
        </p:nvPicPr>
        <p:blipFill>
          <a:blip r:embed="rId3" cstate="print"/>
          <a:srcRect l="34694" b="30323"/>
          <a:stretch>
            <a:fillRect/>
          </a:stretch>
        </p:blipFill>
        <p:spPr bwMode="auto">
          <a:xfrm flipH="1">
            <a:off x="152400" y="381000"/>
            <a:ext cx="838200" cy="1047750"/>
          </a:xfrm>
          <a:prstGeom prst="rect">
            <a:avLst/>
          </a:prstGeom>
          <a:noFill/>
        </p:spPr>
      </p:pic>
      <p:grpSp>
        <p:nvGrpSpPr>
          <p:cNvPr id="17" name="Group 16"/>
          <p:cNvGrpSpPr/>
          <p:nvPr/>
        </p:nvGrpSpPr>
        <p:grpSpPr>
          <a:xfrm>
            <a:off x="762000" y="838200"/>
            <a:ext cx="8305800" cy="5791200"/>
            <a:chOff x="228600" y="838200"/>
            <a:chExt cx="8305800" cy="5791200"/>
          </a:xfrm>
        </p:grpSpPr>
        <p:sp>
          <p:nvSpPr>
            <p:cNvPr id="1026" name="Line 2"/>
            <p:cNvSpPr>
              <a:spLocks noChangeShapeType="1"/>
            </p:cNvSpPr>
            <p:nvPr/>
          </p:nvSpPr>
          <p:spPr bwMode="auto">
            <a:xfrm flipV="1">
              <a:off x="381000" y="838200"/>
              <a:ext cx="0" cy="5791200"/>
            </a:xfrm>
            <a:prstGeom prst="line">
              <a:avLst/>
            </a:prstGeom>
            <a:noFill/>
            <a:ln w="28575" cap="sq">
              <a:solidFill>
                <a:schemeClr val="tx1"/>
              </a:solidFill>
              <a:round/>
              <a:headEnd type="none" w="sm" len="sm"/>
              <a:tailEnd type="triangle" w="sm" len="sm"/>
            </a:ln>
            <a:effectLst/>
          </p:spPr>
          <p:txBody>
            <a:bodyPr wrap="none"/>
            <a:lstStyle/>
            <a:p>
              <a:endParaRPr lang="en-US"/>
            </a:p>
          </p:txBody>
        </p:sp>
        <p:sp>
          <p:nvSpPr>
            <p:cNvPr id="1027" name="Line 3"/>
            <p:cNvSpPr>
              <a:spLocks noChangeShapeType="1"/>
            </p:cNvSpPr>
            <p:nvPr/>
          </p:nvSpPr>
          <p:spPr bwMode="auto">
            <a:xfrm>
              <a:off x="228600" y="6400800"/>
              <a:ext cx="8305800" cy="0"/>
            </a:xfrm>
            <a:prstGeom prst="line">
              <a:avLst/>
            </a:prstGeom>
            <a:noFill/>
            <a:ln w="28575" cap="sq">
              <a:solidFill>
                <a:schemeClr val="tx1"/>
              </a:solidFill>
              <a:round/>
              <a:headEnd type="none" w="sm" len="sm"/>
              <a:tailEnd type="triangle" w="sm" len="sm"/>
            </a:ln>
            <a:effectLst/>
          </p:spPr>
          <p:txBody>
            <a:bodyPr wrap="none"/>
            <a:lstStyle/>
            <a:p>
              <a:endParaRPr lang="en-US"/>
            </a:p>
          </p:txBody>
        </p:sp>
      </p:grpSp>
      <p:sp>
        <p:nvSpPr>
          <p:cNvPr id="1032" name="Text Box 8"/>
          <p:cNvSpPr txBox="1">
            <a:spLocks noChangeArrowheads="1"/>
          </p:cNvSpPr>
          <p:nvPr/>
        </p:nvSpPr>
        <p:spPr bwMode="auto">
          <a:xfrm>
            <a:off x="8534400" y="6324600"/>
            <a:ext cx="381000"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dirty="0"/>
              <a:t>x</a:t>
            </a:r>
          </a:p>
        </p:txBody>
      </p:sp>
      <p:sp>
        <p:nvSpPr>
          <p:cNvPr id="1033" name="Text Box 9"/>
          <p:cNvSpPr txBox="1">
            <a:spLocks noChangeArrowheads="1"/>
          </p:cNvSpPr>
          <p:nvPr/>
        </p:nvSpPr>
        <p:spPr bwMode="auto">
          <a:xfrm>
            <a:off x="990600" y="609600"/>
            <a:ext cx="3810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dirty="0"/>
              <a:t>y</a:t>
            </a:r>
          </a:p>
        </p:txBody>
      </p:sp>
      <p:sp>
        <p:nvSpPr>
          <p:cNvPr id="1043" name="Line 19"/>
          <p:cNvSpPr>
            <a:spLocks noChangeShapeType="1"/>
          </p:cNvSpPr>
          <p:nvPr/>
        </p:nvSpPr>
        <p:spPr bwMode="auto">
          <a:xfrm>
            <a:off x="533400" y="1219200"/>
            <a:ext cx="7924800" cy="0"/>
          </a:xfrm>
          <a:prstGeom prst="line">
            <a:avLst/>
          </a:prstGeom>
          <a:noFill/>
          <a:ln w="12700">
            <a:solidFill>
              <a:schemeClr val="tx1"/>
            </a:solidFill>
            <a:prstDash val="dash"/>
            <a:round/>
            <a:headEnd type="none" w="sm" len="sm"/>
            <a:tailEnd type="none" w="sm" len="sm"/>
          </a:ln>
          <a:effectLst/>
        </p:spPr>
        <p:txBody>
          <a:bodyPr wrap="none"/>
          <a:lstStyle/>
          <a:p>
            <a:endParaRPr lang="en-US"/>
          </a:p>
        </p:txBody>
      </p:sp>
      <p:sp>
        <p:nvSpPr>
          <p:cNvPr id="1028" name="Oval 4"/>
          <p:cNvSpPr>
            <a:spLocks noChangeArrowheads="1"/>
          </p:cNvSpPr>
          <p:nvPr/>
        </p:nvSpPr>
        <p:spPr bwMode="auto">
          <a:xfrm>
            <a:off x="838200" y="11430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34" name="Oval 10"/>
          <p:cNvSpPr>
            <a:spLocks noChangeArrowheads="1"/>
          </p:cNvSpPr>
          <p:nvPr/>
        </p:nvSpPr>
        <p:spPr bwMode="auto">
          <a:xfrm>
            <a:off x="1447800" y="12192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35" name="Oval 11"/>
          <p:cNvSpPr>
            <a:spLocks noChangeArrowheads="1"/>
          </p:cNvSpPr>
          <p:nvPr/>
        </p:nvSpPr>
        <p:spPr bwMode="auto">
          <a:xfrm>
            <a:off x="2057400" y="14478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36" name="Oval 12"/>
          <p:cNvSpPr>
            <a:spLocks noChangeArrowheads="1"/>
          </p:cNvSpPr>
          <p:nvPr/>
        </p:nvSpPr>
        <p:spPr bwMode="auto">
          <a:xfrm>
            <a:off x="2667000" y="18288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37" name="Oval 13"/>
          <p:cNvSpPr>
            <a:spLocks noChangeArrowheads="1"/>
          </p:cNvSpPr>
          <p:nvPr/>
        </p:nvSpPr>
        <p:spPr bwMode="auto">
          <a:xfrm>
            <a:off x="3276600" y="23622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38" name="Oval 14"/>
          <p:cNvSpPr>
            <a:spLocks noChangeArrowheads="1"/>
          </p:cNvSpPr>
          <p:nvPr/>
        </p:nvSpPr>
        <p:spPr bwMode="auto">
          <a:xfrm>
            <a:off x="3810000" y="30480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39" name="Oval 15"/>
          <p:cNvSpPr>
            <a:spLocks noChangeArrowheads="1"/>
          </p:cNvSpPr>
          <p:nvPr/>
        </p:nvSpPr>
        <p:spPr bwMode="auto">
          <a:xfrm>
            <a:off x="4419600" y="38862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40" name="Oval 16"/>
          <p:cNvSpPr>
            <a:spLocks noChangeArrowheads="1"/>
          </p:cNvSpPr>
          <p:nvPr/>
        </p:nvSpPr>
        <p:spPr bwMode="auto">
          <a:xfrm>
            <a:off x="5029200" y="48768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41" name="Oval 17"/>
          <p:cNvSpPr>
            <a:spLocks noChangeArrowheads="1"/>
          </p:cNvSpPr>
          <p:nvPr/>
        </p:nvSpPr>
        <p:spPr bwMode="auto">
          <a:xfrm>
            <a:off x="5638800" y="60960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44" name="Freeform 20"/>
          <p:cNvSpPr>
            <a:spLocks/>
          </p:cNvSpPr>
          <p:nvPr/>
        </p:nvSpPr>
        <p:spPr bwMode="auto">
          <a:xfrm>
            <a:off x="5791200" y="5334000"/>
            <a:ext cx="609600" cy="990600"/>
          </a:xfrm>
          <a:custGeom>
            <a:avLst/>
            <a:gdLst/>
            <a:ahLst/>
            <a:cxnLst>
              <a:cxn ang="0">
                <a:pos x="96" y="624"/>
              </a:cxn>
              <a:cxn ang="0">
                <a:pos x="0" y="192"/>
              </a:cxn>
              <a:cxn ang="0">
                <a:pos x="96" y="336"/>
              </a:cxn>
              <a:cxn ang="0">
                <a:pos x="144" y="0"/>
              </a:cxn>
              <a:cxn ang="0">
                <a:pos x="192" y="336"/>
              </a:cxn>
              <a:cxn ang="0">
                <a:pos x="384" y="48"/>
              </a:cxn>
              <a:cxn ang="0">
                <a:pos x="240" y="624"/>
              </a:cxn>
              <a:cxn ang="0">
                <a:pos x="96" y="624"/>
              </a:cxn>
            </a:cxnLst>
            <a:rect l="0" t="0" r="r" b="b"/>
            <a:pathLst>
              <a:path w="384" h="624">
                <a:moveTo>
                  <a:pt x="96" y="624"/>
                </a:moveTo>
                <a:lnTo>
                  <a:pt x="0" y="192"/>
                </a:lnTo>
                <a:lnTo>
                  <a:pt x="96" y="336"/>
                </a:lnTo>
                <a:lnTo>
                  <a:pt x="144" y="0"/>
                </a:lnTo>
                <a:lnTo>
                  <a:pt x="192" y="336"/>
                </a:lnTo>
                <a:lnTo>
                  <a:pt x="384" y="48"/>
                </a:lnTo>
                <a:lnTo>
                  <a:pt x="240" y="624"/>
                </a:lnTo>
                <a:lnTo>
                  <a:pt x="96" y="624"/>
                </a:lnTo>
                <a:close/>
              </a:path>
            </a:pathLst>
          </a:custGeom>
          <a:solidFill>
            <a:schemeClr val="accent5"/>
          </a:solidFill>
          <a:ln w="19050" cap="sq" cmpd="sng">
            <a:solidFill>
              <a:schemeClr val="accent1">
                <a:lumMod val="75000"/>
              </a:schemeClr>
            </a:solidFill>
            <a:prstDash val="solid"/>
            <a:round/>
            <a:headEnd type="none" w="sm" len="sm"/>
            <a:tailEnd type="none" w="sm" len="sm"/>
          </a:ln>
          <a:effectLst/>
        </p:spPr>
        <p:txBody>
          <a:bodyPr wrap="none"/>
          <a:lstStyle/>
          <a:p>
            <a:endParaRPr lang="en-US"/>
          </a:p>
        </p:txBody>
      </p:sp>
      <p:sp>
        <p:nvSpPr>
          <p:cNvPr id="24" name="TextBox 23"/>
          <p:cNvSpPr txBox="1"/>
          <p:nvPr/>
        </p:nvSpPr>
        <p:spPr>
          <a:xfrm>
            <a:off x="2133600" y="0"/>
            <a:ext cx="7010400" cy="1569660"/>
          </a:xfrm>
          <a:prstGeom prst="rect">
            <a:avLst/>
          </a:prstGeom>
          <a:noFill/>
        </p:spPr>
        <p:txBody>
          <a:bodyPr wrap="square" rtlCol="0">
            <a:spAutoFit/>
          </a:bodyPr>
          <a:lstStyle/>
          <a:p>
            <a:r>
              <a:rPr lang="en-US" sz="2400" dirty="0" smtClean="0"/>
              <a:t>A boy runs at a speed of 3.3 m/s straight off the end of a diving board that is 3 m above the water. How long is he airborne before he hits the water? What is the horizontal distance he travels while in the air?</a:t>
            </a:r>
            <a:endParaRPr lang="en-US" sz="2400" dirty="0"/>
          </a:p>
        </p:txBody>
      </p:sp>
      <p:pic>
        <p:nvPicPr>
          <p:cNvPr id="5" name="Picture 8" descr="C:\Documents and Settings\Karen.Davis\Local Settings\Temporary Internet Files\Content.IE5\DLMQHQ38\MP900401401[1].jpg"/>
          <p:cNvPicPr>
            <a:picLocks noChangeAspect="1" noChangeArrowheads="1"/>
          </p:cNvPicPr>
          <p:nvPr/>
        </p:nvPicPr>
        <p:blipFill>
          <a:blip r:embed="rId4" cstate="print"/>
          <a:srcRect/>
          <a:stretch>
            <a:fillRect/>
          </a:stretch>
        </p:blipFill>
        <p:spPr bwMode="auto">
          <a:xfrm>
            <a:off x="457200" y="6324600"/>
            <a:ext cx="8686800" cy="381000"/>
          </a:xfrm>
          <a:prstGeom prst="rect">
            <a:avLst/>
          </a:prstGeom>
          <a:noFill/>
        </p:spPr>
      </p:pic>
      <p:sp>
        <p:nvSpPr>
          <p:cNvPr id="21" name="Rectangle 20"/>
          <p:cNvSpPr/>
          <p:nvPr/>
        </p:nvSpPr>
        <p:spPr>
          <a:xfrm>
            <a:off x="914400" y="3124200"/>
            <a:ext cx="2759282" cy="2554545"/>
          </a:xfrm>
          <a:prstGeom prst="rect">
            <a:avLst/>
          </a:prstGeom>
          <a:noFill/>
        </p:spPr>
        <p:txBody>
          <a:bodyPr wrap="none" lIns="91440" tIns="45720" rIns="91440" bIns="45720">
            <a:spAutoFit/>
          </a:bodyPr>
          <a:lstStyle/>
          <a:p>
            <a:r>
              <a:rPr lang="en-US" sz="3200" b="1" dirty="0" err="1" smtClean="0">
                <a:ln w="10541" cmpd="sng">
                  <a:solidFill>
                    <a:srgbClr val="0070C0"/>
                  </a:solidFill>
                  <a:prstDash val="solid"/>
                </a:ln>
                <a:solidFill>
                  <a:srgbClr val="0070C0"/>
                </a:solidFill>
              </a:rPr>
              <a:t>v</a:t>
            </a:r>
            <a:r>
              <a:rPr lang="en-US" sz="3200" b="1" baseline="-25000" dirty="0" err="1" smtClean="0">
                <a:ln w="10541" cmpd="sng">
                  <a:solidFill>
                    <a:srgbClr val="0070C0"/>
                  </a:solidFill>
                  <a:prstDash val="solid"/>
                </a:ln>
                <a:solidFill>
                  <a:srgbClr val="0070C0"/>
                </a:solidFill>
              </a:rPr>
              <a:t>x</a:t>
            </a:r>
            <a:r>
              <a:rPr lang="en-US" sz="3200" b="1" dirty="0" smtClean="0">
                <a:ln w="10541" cmpd="sng">
                  <a:solidFill>
                    <a:srgbClr val="0070C0"/>
                  </a:solidFill>
                  <a:prstDash val="solid"/>
                </a:ln>
                <a:solidFill>
                  <a:srgbClr val="0070C0"/>
                </a:solidFill>
              </a:rPr>
              <a:t> = 3.3m/s</a:t>
            </a:r>
          </a:p>
          <a:p>
            <a:r>
              <a:rPr lang="en-US" altLang="en-US" sz="3200" b="1" dirty="0" smtClean="0">
                <a:ln w="10541" cmpd="sng">
                  <a:solidFill>
                    <a:srgbClr val="0070C0"/>
                  </a:solidFill>
                  <a:prstDash val="solid"/>
                </a:ln>
                <a:solidFill>
                  <a:srgbClr val="0070C0"/>
                </a:solidFill>
              </a:rPr>
              <a:t>∆</a:t>
            </a:r>
            <a:r>
              <a:rPr lang="en-US" altLang="en-US" sz="3200" b="1" dirty="0" err="1" smtClean="0">
                <a:ln w="10541" cmpd="sng">
                  <a:solidFill>
                    <a:srgbClr val="0070C0"/>
                  </a:solidFill>
                  <a:prstDash val="solid"/>
                </a:ln>
                <a:solidFill>
                  <a:srgbClr val="0070C0"/>
                </a:solidFill>
              </a:rPr>
              <a:t>x</a:t>
            </a:r>
            <a:r>
              <a:rPr lang="en-US" sz="3200" b="1" baseline="-25000" dirty="0" err="1" smtClean="0">
                <a:ln w="10541" cmpd="sng">
                  <a:solidFill>
                    <a:srgbClr val="0070C0"/>
                  </a:solidFill>
                  <a:prstDash val="solid"/>
                </a:ln>
                <a:solidFill>
                  <a:srgbClr val="0070C0"/>
                </a:solidFill>
              </a:rPr>
              <a:t>y</a:t>
            </a:r>
            <a:r>
              <a:rPr lang="en-US" sz="3200" b="1" dirty="0" smtClean="0">
                <a:ln w="10541" cmpd="sng">
                  <a:solidFill>
                    <a:srgbClr val="0070C0"/>
                  </a:solidFill>
                  <a:prstDash val="solid"/>
                </a:ln>
                <a:solidFill>
                  <a:srgbClr val="0070C0"/>
                </a:solidFill>
              </a:rPr>
              <a:t> = 3m</a:t>
            </a:r>
          </a:p>
          <a:p>
            <a:r>
              <a:rPr lang="en-US" sz="3200" b="1" dirty="0" smtClean="0">
                <a:ln w="10541" cmpd="sng">
                  <a:solidFill>
                    <a:srgbClr val="0070C0"/>
                  </a:solidFill>
                  <a:prstDash val="solid"/>
                </a:ln>
                <a:solidFill>
                  <a:srgbClr val="0070C0"/>
                </a:solidFill>
              </a:rPr>
              <a:t>t = ?</a:t>
            </a:r>
          </a:p>
          <a:p>
            <a:r>
              <a:rPr lang="en-US" altLang="en-US" sz="3200" b="1" dirty="0" smtClean="0">
                <a:ln w="10541" cmpd="sng">
                  <a:solidFill>
                    <a:srgbClr val="0070C0"/>
                  </a:solidFill>
                  <a:prstDash val="solid"/>
                </a:ln>
                <a:solidFill>
                  <a:srgbClr val="0070C0"/>
                </a:solidFill>
              </a:rPr>
              <a:t>∆x</a:t>
            </a:r>
            <a:r>
              <a:rPr lang="en-US" sz="3200" b="1" baseline="-25000" dirty="0" smtClean="0">
                <a:ln w="10541" cmpd="sng">
                  <a:solidFill>
                    <a:srgbClr val="0070C0"/>
                  </a:solidFill>
                  <a:prstDash val="solid"/>
                </a:ln>
                <a:solidFill>
                  <a:srgbClr val="0070C0"/>
                </a:solidFill>
              </a:rPr>
              <a:t>x</a:t>
            </a:r>
            <a:r>
              <a:rPr lang="en-US" sz="3200" b="1" dirty="0" smtClean="0">
                <a:ln w="10541" cmpd="sng">
                  <a:solidFill>
                    <a:srgbClr val="0070C0"/>
                  </a:solidFill>
                  <a:prstDash val="solid"/>
                </a:ln>
                <a:solidFill>
                  <a:srgbClr val="0070C0"/>
                </a:solidFill>
              </a:rPr>
              <a:t> = ?</a:t>
            </a:r>
          </a:p>
          <a:p>
            <a:r>
              <a:rPr lang="en-US" sz="3200" b="1" cap="none" spc="0" dirty="0" smtClean="0">
                <a:ln w="10541" cmpd="sng">
                  <a:solidFill>
                    <a:srgbClr val="0070C0"/>
                  </a:solidFill>
                  <a:prstDash val="solid"/>
                </a:ln>
                <a:solidFill>
                  <a:srgbClr val="0070C0"/>
                </a:solidFill>
                <a:effectLst/>
              </a:rPr>
              <a:t>a = g = 9.8m/s</a:t>
            </a:r>
            <a:r>
              <a:rPr lang="en-US" sz="3200" b="1" cap="none" spc="0" baseline="30000" dirty="0" smtClean="0">
                <a:ln w="10541" cmpd="sng">
                  <a:solidFill>
                    <a:srgbClr val="0070C0"/>
                  </a:solidFill>
                  <a:prstDash val="solid"/>
                </a:ln>
                <a:solidFill>
                  <a:srgbClr val="0070C0"/>
                </a:solidFill>
                <a:effectLst/>
              </a:rPr>
              <a:t>2</a:t>
            </a:r>
            <a:endParaRPr lang="en-US" sz="3200" b="1" cap="none" spc="0" baseline="30000" dirty="0">
              <a:ln w="10541" cmpd="sng">
                <a:solidFill>
                  <a:srgbClr val="0070C0"/>
                </a:solidFill>
                <a:prstDash val="solid"/>
              </a:ln>
              <a:solidFill>
                <a:srgbClr val="0070C0"/>
              </a:solidFill>
              <a:effectLst/>
            </a:endParaRPr>
          </a:p>
        </p:txBody>
      </p:sp>
      <p:sp>
        <p:nvSpPr>
          <p:cNvPr id="23" name="Rectangle 22"/>
          <p:cNvSpPr/>
          <p:nvPr/>
        </p:nvSpPr>
        <p:spPr>
          <a:xfrm>
            <a:off x="4343400" y="1905000"/>
            <a:ext cx="2175018" cy="584775"/>
          </a:xfrm>
          <a:prstGeom prst="rect">
            <a:avLst/>
          </a:prstGeom>
          <a:noFill/>
        </p:spPr>
        <p:txBody>
          <a:bodyPr wrap="none" lIns="91440" tIns="45720" rIns="91440" bIns="45720">
            <a:spAutoFit/>
          </a:bodyPr>
          <a:lstStyle/>
          <a:p>
            <a:pPr algn="ctr"/>
            <a:r>
              <a:rPr lang="en-US" altLang="en-US" sz="3200" b="1" cap="none" spc="0" dirty="0" smtClean="0">
                <a:ln w="10541" cmpd="sng">
                  <a:solidFill>
                    <a:srgbClr val="0070C0"/>
                  </a:solidFill>
                  <a:prstDash val="solid"/>
                </a:ln>
                <a:solidFill>
                  <a:srgbClr val="0070C0"/>
                </a:solidFill>
                <a:effectLst/>
              </a:rPr>
              <a:t>∆</a:t>
            </a:r>
            <a:r>
              <a:rPr lang="en-US" altLang="en-US" sz="3200" b="1" cap="none" spc="0" dirty="0" err="1" smtClean="0">
                <a:ln w="10541" cmpd="sng">
                  <a:solidFill>
                    <a:srgbClr val="0070C0"/>
                  </a:solidFill>
                  <a:prstDash val="solid"/>
                </a:ln>
                <a:solidFill>
                  <a:srgbClr val="0070C0"/>
                </a:solidFill>
                <a:effectLst/>
              </a:rPr>
              <a:t>x</a:t>
            </a:r>
            <a:r>
              <a:rPr lang="en-US" altLang="en-US" sz="3200" b="1" cap="none" spc="0" baseline="-25000" dirty="0" err="1" smtClean="0">
                <a:ln w="10541" cmpd="sng">
                  <a:solidFill>
                    <a:srgbClr val="0070C0"/>
                  </a:solidFill>
                  <a:prstDash val="solid"/>
                </a:ln>
                <a:solidFill>
                  <a:srgbClr val="0070C0"/>
                </a:solidFill>
                <a:effectLst/>
              </a:rPr>
              <a:t>y</a:t>
            </a:r>
            <a:r>
              <a:rPr lang="en-US" altLang="en-US" sz="3200" b="1" cap="none" spc="0" dirty="0" smtClean="0">
                <a:ln w="10541" cmpd="sng">
                  <a:solidFill>
                    <a:srgbClr val="0070C0"/>
                  </a:solidFill>
                  <a:prstDash val="solid"/>
                </a:ln>
                <a:solidFill>
                  <a:srgbClr val="0070C0"/>
                </a:solidFill>
                <a:effectLst/>
              </a:rPr>
              <a:t>= 1/2at</a:t>
            </a:r>
            <a:r>
              <a:rPr lang="en-US" altLang="en-US" sz="3200" b="1" cap="none" spc="0" baseline="30000" dirty="0" smtClean="0">
                <a:ln w="10541" cmpd="sng">
                  <a:solidFill>
                    <a:srgbClr val="0070C0"/>
                  </a:solidFill>
                  <a:prstDash val="solid"/>
                </a:ln>
                <a:solidFill>
                  <a:srgbClr val="0070C0"/>
                </a:solidFill>
                <a:effectLst/>
              </a:rPr>
              <a:t>2 </a:t>
            </a:r>
            <a:endParaRPr lang="en-US" sz="3200" b="1" cap="none" spc="0" dirty="0">
              <a:ln w="10541" cmpd="sng">
                <a:solidFill>
                  <a:srgbClr val="0070C0"/>
                </a:solidFill>
                <a:prstDash val="solid"/>
              </a:ln>
              <a:solidFill>
                <a:srgbClr val="0070C0"/>
              </a:solidFill>
              <a:effectLst/>
            </a:endParaRPr>
          </a:p>
        </p:txBody>
      </p:sp>
      <p:sp>
        <p:nvSpPr>
          <p:cNvPr id="25" name="Rectangle 24"/>
          <p:cNvSpPr/>
          <p:nvPr/>
        </p:nvSpPr>
        <p:spPr>
          <a:xfrm>
            <a:off x="4648200" y="2438400"/>
            <a:ext cx="2791149" cy="584775"/>
          </a:xfrm>
          <a:prstGeom prst="rect">
            <a:avLst/>
          </a:prstGeom>
          <a:noFill/>
        </p:spPr>
        <p:txBody>
          <a:bodyPr wrap="none" lIns="91440" tIns="45720" rIns="91440" bIns="45720">
            <a:spAutoFit/>
          </a:bodyPr>
          <a:lstStyle/>
          <a:p>
            <a:pPr algn="ct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a:t>
            </a:r>
            <a:r>
              <a:rPr lang="en-US" altLang="en-US" sz="3200" b="1" cap="none" spc="0" dirty="0" err="1" smtClean="0">
                <a:ln w="10541" cmpd="sng">
                  <a:solidFill>
                    <a:srgbClr val="0070C0"/>
                  </a:solidFill>
                  <a:prstDash val="solid"/>
                </a:ln>
                <a:solidFill>
                  <a:srgbClr val="0070C0"/>
                </a:solidFill>
                <a:effectLst/>
              </a:rPr>
              <a:t>x</a:t>
            </a:r>
            <a:r>
              <a:rPr lang="en-US" altLang="en-US" sz="3200" b="1" cap="none" spc="0" baseline="-25000" dirty="0" err="1" smtClean="0">
                <a:ln w="10541" cmpd="sng">
                  <a:solidFill>
                    <a:srgbClr val="0070C0"/>
                  </a:solidFill>
                  <a:prstDash val="solid"/>
                </a:ln>
                <a:solidFill>
                  <a:srgbClr val="0070C0"/>
                </a:solidFill>
                <a:effectLst/>
              </a:rPr>
              <a:t>y</a:t>
            </a:r>
            <a:r>
              <a:rPr lang="en-US" altLang="en-US" sz="3200" b="1" dirty="0" smtClean="0">
                <a:ln w="10541" cmpd="sng">
                  <a:solidFill>
                    <a:srgbClr val="0070C0"/>
                  </a:solidFill>
                  <a:prstDash val="solid"/>
                </a:ln>
                <a:solidFill>
                  <a:srgbClr val="0070C0"/>
                </a:solidFill>
              </a:rPr>
              <a:t>/(1/2a) </a:t>
            </a:r>
            <a:r>
              <a:rPr lang="en-US" altLang="en-US" sz="3200" b="1" cap="none" spc="0" dirty="0" smtClean="0">
                <a:ln w="10541" cmpd="sng">
                  <a:solidFill>
                    <a:srgbClr val="0070C0"/>
                  </a:solidFill>
                  <a:prstDash val="solid"/>
                </a:ln>
                <a:solidFill>
                  <a:srgbClr val="0070C0"/>
                </a:solidFill>
                <a:effectLst/>
              </a:rPr>
              <a:t>= t</a:t>
            </a:r>
            <a:r>
              <a:rPr lang="en-US" altLang="en-US" sz="3200" b="1" cap="none" spc="0" baseline="30000" dirty="0" smtClean="0">
                <a:ln w="10541" cmpd="sng">
                  <a:solidFill>
                    <a:srgbClr val="0070C0"/>
                  </a:solidFill>
                  <a:prstDash val="solid"/>
                </a:ln>
                <a:solidFill>
                  <a:srgbClr val="0070C0"/>
                </a:solidFill>
                <a:effectLst/>
              </a:rPr>
              <a:t> </a:t>
            </a:r>
            <a:endParaRPr lang="en-US" sz="3200" b="1" cap="none" spc="0" dirty="0">
              <a:ln w="10541" cmpd="sng">
                <a:solidFill>
                  <a:srgbClr val="0070C0"/>
                </a:solidFill>
                <a:prstDash val="solid"/>
              </a:ln>
              <a:solidFill>
                <a:srgbClr val="0070C0"/>
              </a:solidFill>
              <a:effectLst/>
            </a:endParaRPr>
          </a:p>
        </p:txBody>
      </p:sp>
      <p:sp>
        <p:nvSpPr>
          <p:cNvPr id="26" name="Rectangle 25"/>
          <p:cNvSpPr/>
          <p:nvPr/>
        </p:nvSpPr>
        <p:spPr>
          <a:xfrm>
            <a:off x="5181600" y="2971800"/>
            <a:ext cx="2759089"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a:t>
            </a:r>
            <a:r>
              <a:rPr lang="en-US" altLang="en-US" sz="3200" b="1" cap="none" spc="0" dirty="0" err="1" smtClean="0">
                <a:ln w="10541" cmpd="sng">
                  <a:solidFill>
                    <a:srgbClr val="0070C0"/>
                  </a:solidFill>
                  <a:prstDash val="solid"/>
                </a:ln>
                <a:solidFill>
                  <a:srgbClr val="0070C0"/>
                </a:solidFill>
                <a:effectLst/>
              </a:rPr>
              <a:t>x</a:t>
            </a:r>
            <a:r>
              <a:rPr lang="en-US" altLang="en-US" sz="3200" b="1" cap="none" spc="0" baseline="-25000" dirty="0" err="1" smtClean="0">
                <a:ln w="10541" cmpd="sng">
                  <a:solidFill>
                    <a:srgbClr val="0070C0"/>
                  </a:solidFill>
                  <a:prstDash val="solid"/>
                </a:ln>
                <a:solidFill>
                  <a:srgbClr val="0070C0"/>
                </a:solidFill>
                <a:effectLst/>
              </a:rPr>
              <a:t>y</a:t>
            </a:r>
            <a:r>
              <a:rPr lang="en-US" altLang="en-US" sz="3200" b="1" dirty="0" smtClean="0">
                <a:ln w="10541" cmpd="sng">
                  <a:solidFill>
                    <a:srgbClr val="0070C0"/>
                  </a:solidFill>
                  <a:prstDash val="solid"/>
                </a:ln>
                <a:solidFill>
                  <a:srgbClr val="0070C0"/>
                </a:solidFill>
              </a:rPr>
              <a:t>/(1/2a)</a:t>
            </a:r>
            <a:endParaRPr lang="en-US" sz="3200" b="1" cap="none" spc="0" dirty="0">
              <a:ln w="10541" cmpd="sng">
                <a:solidFill>
                  <a:srgbClr val="0070C0"/>
                </a:solidFill>
                <a:prstDash val="solid"/>
              </a:ln>
              <a:solidFill>
                <a:srgbClr val="0070C0"/>
              </a:solidFill>
              <a:effectLst/>
            </a:endParaRPr>
          </a:p>
        </p:txBody>
      </p:sp>
      <p:sp>
        <p:nvSpPr>
          <p:cNvPr id="27" name="Rectangle 26"/>
          <p:cNvSpPr/>
          <p:nvPr/>
        </p:nvSpPr>
        <p:spPr>
          <a:xfrm>
            <a:off x="5476839" y="3581400"/>
            <a:ext cx="2930610"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3</a:t>
            </a:r>
            <a:r>
              <a:rPr lang="en-US" altLang="en-US" sz="3200" b="1" dirty="0" smtClean="0">
                <a:ln w="10541" cmpd="sng">
                  <a:solidFill>
                    <a:srgbClr val="0070C0"/>
                  </a:solidFill>
                  <a:prstDash val="solid"/>
                </a:ln>
                <a:solidFill>
                  <a:srgbClr val="0070C0"/>
                </a:solidFill>
              </a:rPr>
              <a:t>/(1/2(9.8))</a:t>
            </a:r>
            <a:endParaRPr lang="en-US" sz="3200" b="1" cap="none" spc="0" dirty="0">
              <a:ln w="10541" cmpd="sng">
                <a:solidFill>
                  <a:srgbClr val="0070C0"/>
                </a:solidFill>
                <a:prstDash val="solid"/>
              </a:ln>
              <a:solidFill>
                <a:srgbClr val="0070C0"/>
              </a:solidFill>
              <a:effectLst/>
            </a:endParaRPr>
          </a:p>
        </p:txBody>
      </p:sp>
      <p:sp>
        <p:nvSpPr>
          <p:cNvPr id="28" name="Rectangle 27"/>
          <p:cNvSpPr/>
          <p:nvPr/>
        </p:nvSpPr>
        <p:spPr>
          <a:xfrm>
            <a:off x="6215996" y="4191000"/>
            <a:ext cx="2081019"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3</a:t>
            </a:r>
            <a:r>
              <a:rPr lang="en-US" altLang="en-US" sz="3200" b="1" dirty="0" smtClean="0">
                <a:ln w="10541" cmpd="sng">
                  <a:solidFill>
                    <a:srgbClr val="0070C0"/>
                  </a:solidFill>
                  <a:prstDash val="solid"/>
                </a:ln>
                <a:solidFill>
                  <a:srgbClr val="0070C0"/>
                </a:solidFill>
              </a:rPr>
              <a:t>/(4.9)</a:t>
            </a:r>
            <a:endParaRPr lang="en-US" sz="3200" b="1" cap="none" spc="0" dirty="0">
              <a:ln w="10541" cmpd="sng">
                <a:solidFill>
                  <a:srgbClr val="0070C0"/>
                </a:solidFill>
                <a:prstDash val="solid"/>
              </a:ln>
              <a:solidFill>
                <a:srgbClr val="0070C0"/>
              </a:solidFill>
              <a:effectLst/>
            </a:endParaRPr>
          </a:p>
        </p:txBody>
      </p:sp>
      <p:sp>
        <p:nvSpPr>
          <p:cNvPr id="29" name="Rectangle 28"/>
          <p:cNvSpPr/>
          <p:nvPr/>
        </p:nvSpPr>
        <p:spPr>
          <a:xfrm>
            <a:off x="7071798" y="4724400"/>
            <a:ext cx="1213794"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.78</a:t>
            </a:r>
            <a:endParaRPr lang="en-US" sz="3200" b="1" cap="none" spc="0" dirty="0">
              <a:ln w="10541" cmpd="sng">
                <a:solidFill>
                  <a:srgbClr val="0070C0"/>
                </a:solidFill>
                <a:prstDash val="solid"/>
              </a:ln>
              <a:solidFill>
                <a:srgbClr val="0070C0"/>
              </a:solidFill>
              <a:effectLst/>
            </a:endParaRPr>
          </a:p>
        </p:txBody>
      </p:sp>
      <p:sp>
        <p:nvSpPr>
          <p:cNvPr id="30" name="Rectangle 29"/>
          <p:cNvSpPr/>
          <p:nvPr/>
        </p:nvSpPr>
        <p:spPr>
          <a:xfrm>
            <a:off x="1676400" y="4114800"/>
            <a:ext cx="1172116" cy="584775"/>
          </a:xfrm>
          <a:prstGeom prst="rect">
            <a:avLst/>
          </a:prstGeom>
          <a:noFill/>
        </p:spPr>
        <p:txBody>
          <a:bodyPr wrap="none" lIns="91440" tIns="45720" rIns="91440" bIns="45720">
            <a:spAutoFit/>
          </a:bodyPr>
          <a:lstStyle/>
          <a:p>
            <a:pPr algn="ctr"/>
            <a:r>
              <a:rPr lang="en-US" altLang="en-US" sz="3200" b="1" cap="none" spc="0" dirty="0" smtClean="0">
                <a:ln w="10541" cmpd="sng">
                  <a:solidFill>
                    <a:srgbClr val="0070C0"/>
                  </a:solidFill>
                  <a:prstDash val="solid"/>
                </a:ln>
                <a:solidFill>
                  <a:srgbClr val="0070C0"/>
                </a:solidFill>
                <a:effectLst/>
                <a:sym typeface="Symbol"/>
              </a:rPr>
              <a:t>= .78s</a:t>
            </a:r>
            <a:endParaRPr lang="en-US" sz="3200" b="1" cap="none" spc="0" dirty="0">
              <a:ln w="10541" cmpd="sng">
                <a:solidFill>
                  <a:srgbClr val="0070C0"/>
                </a:solidFill>
                <a:prstDash val="solid"/>
              </a:ln>
              <a:solidFill>
                <a:srgbClr val="0070C0"/>
              </a:solidFill>
              <a:effectLst/>
            </a:endParaRPr>
          </a:p>
        </p:txBody>
      </p:sp>
      <p:sp>
        <p:nvSpPr>
          <p:cNvPr id="31" name="Rectangle 30"/>
          <p:cNvSpPr/>
          <p:nvPr/>
        </p:nvSpPr>
        <p:spPr>
          <a:xfrm>
            <a:off x="4648200" y="1905000"/>
            <a:ext cx="1532792"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∆X</a:t>
            </a:r>
            <a:r>
              <a:rPr lang="en-US" altLang="en-US" sz="3200" b="1" baseline="-25000" dirty="0"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a:t>
            </a:r>
            <a:r>
              <a:rPr lang="en-US" altLang="en-US" sz="3200" b="1" dirty="0" err="1" smtClean="0">
                <a:ln w="10541" cmpd="sng">
                  <a:solidFill>
                    <a:srgbClr val="0070C0"/>
                  </a:solidFill>
                  <a:prstDash val="solid"/>
                </a:ln>
                <a:solidFill>
                  <a:srgbClr val="0070C0"/>
                </a:solidFill>
              </a:rPr>
              <a:t>v</a:t>
            </a:r>
            <a:r>
              <a:rPr lang="en-US" altLang="en-US" sz="3200" b="1" baseline="-25000" dirty="0" err="1" smtClean="0">
                <a:ln w="10541" cmpd="sng">
                  <a:solidFill>
                    <a:srgbClr val="0070C0"/>
                  </a:solidFill>
                  <a:prstDash val="solid"/>
                </a:ln>
                <a:solidFill>
                  <a:srgbClr val="0070C0"/>
                </a:solidFill>
              </a:rPr>
              <a:t>x</a:t>
            </a:r>
            <a:r>
              <a:rPr lang="en-US" altLang="en-US" sz="3200" b="1" dirty="0" err="1" smtClean="0">
                <a:ln w="10541" cmpd="sng">
                  <a:solidFill>
                    <a:srgbClr val="0070C0"/>
                  </a:solidFill>
                  <a:prstDash val="solid"/>
                </a:ln>
                <a:solidFill>
                  <a:srgbClr val="0070C0"/>
                </a:solidFill>
              </a:rPr>
              <a:t>t</a:t>
            </a:r>
            <a:endParaRPr lang="en-US" sz="3200" b="1" dirty="0">
              <a:ln w="10541" cmpd="sng">
                <a:solidFill>
                  <a:srgbClr val="0070C0"/>
                </a:solidFill>
                <a:prstDash val="solid"/>
              </a:ln>
              <a:solidFill>
                <a:srgbClr val="0070C0"/>
              </a:solidFill>
            </a:endParaRPr>
          </a:p>
        </p:txBody>
      </p:sp>
      <p:sp>
        <p:nvSpPr>
          <p:cNvPr id="32" name="Rectangle 31"/>
          <p:cNvSpPr/>
          <p:nvPr/>
        </p:nvSpPr>
        <p:spPr>
          <a:xfrm>
            <a:off x="4724400" y="2438400"/>
            <a:ext cx="2311851"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∆X</a:t>
            </a:r>
            <a:r>
              <a:rPr lang="en-US" altLang="en-US" sz="3200" b="1" baseline="-25000" dirty="0"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a:t>
            </a:r>
            <a:r>
              <a:rPr lang="en-US" altLang="en-US" sz="3200" b="1" dirty="0" smtClean="0">
                <a:ln w="10541" cmpd="sng">
                  <a:solidFill>
                    <a:srgbClr val="0070C0"/>
                  </a:solidFill>
                  <a:prstDash val="solid"/>
                </a:ln>
                <a:solidFill>
                  <a:srgbClr val="0070C0"/>
                </a:solidFill>
              </a:rPr>
              <a:t>3.3x.78</a:t>
            </a:r>
            <a:endParaRPr lang="en-US" sz="3200" b="1" dirty="0">
              <a:ln w="10541" cmpd="sng">
                <a:solidFill>
                  <a:srgbClr val="0070C0"/>
                </a:solidFill>
                <a:prstDash val="solid"/>
              </a:ln>
              <a:solidFill>
                <a:srgbClr val="0070C0"/>
              </a:solidFill>
            </a:endParaRPr>
          </a:p>
        </p:txBody>
      </p:sp>
      <p:sp>
        <p:nvSpPr>
          <p:cNvPr id="33" name="Rectangle 32"/>
          <p:cNvSpPr/>
          <p:nvPr/>
        </p:nvSpPr>
        <p:spPr>
          <a:xfrm>
            <a:off x="5410200" y="2971800"/>
            <a:ext cx="2013693"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∆X</a:t>
            </a:r>
            <a:r>
              <a:rPr lang="en-US" altLang="en-US" sz="3200" b="1" baseline="-25000" dirty="0"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a:t>
            </a:r>
            <a:r>
              <a:rPr lang="en-US" altLang="en-US" sz="3200" b="1" dirty="0" smtClean="0">
                <a:ln w="10541" cmpd="sng">
                  <a:solidFill>
                    <a:srgbClr val="0070C0"/>
                  </a:solidFill>
                  <a:prstDash val="solid"/>
                </a:ln>
                <a:solidFill>
                  <a:srgbClr val="0070C0"/>
                </a:solidFill>
              </a:rPr>
              <a:t>2.574</a:t>
            </a:r>
            <a:endParaRPr lang="en-US" sz="3200" b="1" dirty="0">
              <a:ln w="10541" cmpd="sng">
                <a:solidFill>
                  <a:srgbClr val="0070C0"/>
                </a:solidFill>
                <a:prstDash val="solid"/>
              </a:ln>
              <a:solidFill>
                <a:srgbClr val="0070C0"/>
              </a:solidFill>
            </a:endParaRPr>
          </a:p>
        </p:txBody>
      </p:sp>
      <p:sp>
        <p:nvSpPr>
          <p:cNvPr id="34" name="Rectangle 33"/>
          <p:cNvSpPr/>
          <p:nvPr/>
        </p:nvSpPr>
        <p:spPr>
          <a:xfrm>
            <a:off x="2133600" y="4572000"/>
            <a:ext cx="1758815"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 2.574m</a:t>
            </a:r>
            <a:endParaRPr lang="en-US" sz="3200" b="1" dirty="0">
              <a:ln w="10541" cmpd="sng">
                <a:solidFill>
                  <a:srgbClr val="0070C0"/>
                </a:solidFill>
                <a:prstDash val="solid"/>
              </a:ln>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2000"/>
                                        <p:tgtEl>
                                          <p:spTgt spid="102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circle(in)">
                                      <p:cBhvr>
                                        <p:cTn id="15" dur="500"/>
                                        <p:tgtEl>
                                          <p:spTgt spid="1028"/>
                                        </p:tgtEl>
                                      </p:cBhvr>
                                    </p:animEffect>
                                  </p:childTnLst>
                                </p:cTn>
                              </p:par>
                            </p:childTnLst>
                          </p:cTn>
                        </p:par>
                        <p:par>
                          <p:cTn id="16" fill="hold">
                            <p:stCondLst>
                              <p:cond delay="500"/>
                            </p:stCondLst>
                            <p:childTnLst>
                              <p:par>
                                <p:cTn id="17" presetID="6" presetClass="entr" presetSubtype="16" fill="hold" grpId="0" nodeType="after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circle(in)">
                                      <p:cBhvr>
                                        <p:cTn id="19" dur="500"/>
                                        <p:tgtEl>
                                          <p:spTgt spid="1034"/>
                                        </p:tgtEl>
                                      </p:cBhvr>
                                    </p:animEffect>
                                  </p:childTnLst>
                                </p:cTn>
                              </p:par>
                            </p:childTnLst>
                          </p:cTn>
                        </p:par>
                        <p:par>
                          <p:cTn id="20" fill="hold">
                            <p:stCondLst>
                              <p:cond delay="1000"/>
                            </p:stCondLst>
                            <p:childTnLst>
                              <p:par>
                                <p:cTn id="21" presetID="6" presetClass="entr" presetSubtype="16" fill="hold" grpId="0" nodeType="afterEffect">
                                  <p:stCondLst>
                                    <p:cond delay="0"/>
                                  </p:stCondLst>
                                  <p:childTnLst>
                                    <p:set>
                                      <p:cBhvr>
                                        <p:cTn id="22" dur="1" fill="hold">
                                          <p:stCondLst>
                                            <p:cond delay="0"/>
                                          </p:stCondLst>
                                        </p:cTn>
                                        <p:tgtEl>
                                          <p:spTgt spid="1035"/>
                                        </p:tgtEl>
                                        <p:attrNameLst>
                                          <p:attrName>style.visibility</p:attrName>
                                        </p:attrNameLst>
                                      </p:cBhvr>
                                      <p:to>
                                        <p:strVal val="visible"/>
                                      </p:to>
                                    </p:set>
                                    <p:animEffect transition="in" filter="circle(in)">
                                      <p:cBhvr>
                                        <p:cTn id="23" dur="500"/>
                                        <p:tgtEl>
                                          <p:spTgt spid="1035"/>
                                        </p:tgtEl>
                                      </p:cBhvr>
                                    </p:animEffect>
                                  </p:childTnLst>
                                </p:cTn>
                              </p:par>
                            </p:childTnLst>
                          </p:cTn>
                        </p:par>
                        <p:par>
                          <p:cTn id="24" fill="hold">
                            <p:stCondLst>
                              <p:cond delay="1500"/>
                            </p:stCondLst>
                            <p:childTnLst>
                              <p:par>
                                <p:cTn id="25" presetID="6" presetClass="entr" presetSubtype="16" fill="hold" grpId="0" nodeType="after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circle(in)">
                                      <p:cBhvr>
                                        <p:cTn id="27" dur="500"/>
                                        <p:tgtEl>
                                          <p:spTgt spid="1036"/>
                                        </p:tgtEl>
                                      </p:cBhvr>
                                    </p:animEffect>
                                  </p:childTnLst>
                                </p:cTn>
                              </p:par>
                            </p:childTnLst>
                          </p:cTn>
                        </p:par>
                        <p:par>
                          <p:cTn id="28" fill="hold">
                            <p:stCondLst>
                              <p:cond delay="2000"/>
                            </p:stCondLst>
                            <p:childTnLst>
                              <p:par>
                                <p:cTn id="29" presetID="6" presetClass="entr" presetSubtype="16" fill="hold" grpId="0" nodeType="afterEffect">
                                  <p:stCondLst>
                                    <p:cond delay="0"/>
                                  </p:stCondLst>
                                  <p:childTnLst>
                                    <p:set>
                                      <p:cBhvr>
                                        <p:cTn id="30" dur="1" fill="hold">
                                          <p:stCondLst>
                                            <p:cond delay="0"/>
                                          </p:stCondLst>
                                        </p:cTn>
                                        <p:tgtEl>
                                          <p:spTgt spid="1037"/>
                                        </p:tgtEl>
                                        <p:attrNameLst>
                                          <p:attrName>style.visibility</p:attrName>
                                        </p:attrNameLst>
                                      </p:cBhvr>
                                      <p:to>
                                        <p:strVal val="visible"/>
                                      </p:to>
                                    </p:set>
                                    <p:animEffect transition="in" filter="circle(in)">
                                      <p:cBhvr>
                                        <p:cTn id="31" dur="500"/>
                                        <p:tgtEl>
                                          <p:spTgt spid="1037"/>
                                        </p:tgtEl>
                                      </p:cBhvr>
                                    </p:animEffect>
                                  </p:childTnLst>
                                </p:cTn>
                              </p:par>
                            </p:childTnLst>
                          </p:cTn>
                        </p:par>
                        <p:par>
                          <p:cTn id="32" fill="hold">
                            <p:stCondLst>
                              <p:cond delay="2500"/>
                            </p:stCondLst>
                            <p:childTnLst>
                              <p:par>
                                <p:cTn id="33" presetID="6" presetClass="entr" presetSubtype="16" fill="hold" grpId="0" nodeType="afterEffect">
                                  <p:stCondLst>
                                    <p:cond delay="0"/>
                                  </p:stCondLst>
                                  <p:childTnLst>
                                    <p:set>
                                      <p:cBhvr>
                                        <p:cTn id="34" dur="1" fill="hold">
                                          <p:stCondLst>
                                            <p:cond delay="0"/>
                                          </p:stCondLst>
                                        </p:cTn>
                                        <p:tgtEl>
                                          <p:spTgt spid="1038"/>
                                        </p:tgtEl>
                                        <p:attrNameLst>
                                          <p:attrName>style.visibility</p:attrName>
                                        </p:attrNameLst>
                                      </p:cBhvr>
                                      <p:to>
                                        <p:strVal val="visible"/>
                                      </p:to>
                                    </p:set>
                                    <p:animEffect transition="in" filter="circle(in)">
                                      <p:cBhvr>
                                        <p:cTn id="35" dur="500"/>
                                        <p:tgtEl>
                                          <p:spTgt spid="1038"/>
                                        </p:tgtEl>
                                      </p:cBhvr>
                                    </p:animEffect>
                                  </p:childTnLst>
                                </p:cTn>
                              </p:par>
                            </p:childTnLst>
                          </p:cTn>
                        </p:par>
                        <p:par>
                          <p:cTn id="36" fill="hold">
                            <p:stCondLst>
                              <p:cond delay="3000"/>
                            </p:stCondLst>
                            <p:childTnLst>
                              <p:par>
                                <p:cTn id="37" presetID="6" presetClass="entr" presetSubtype="16" fill="hold" grpId="0" nodeType="afterEffect">
                                  <p:stCondLst>
                                    <p:cond delay="0"/>
                                  </p:stCondLst>
                                  <p:childTnLst>
                                    <p:set>
                                      <p:cBhvr>
                                        <p:cTn id="38" dur="1" fill="hold">
                                          <p:stCondLst>
                                            <p:cond delay="0"/>
                                          </p:stCondLst>
                                        </p:cTn>
                                        <p:tgtEl>
                                          <p:spTgt spid="1039"/>
                                        </p:tgtEl>
                                        <p:attrNameLst>
                                          <p:attrName>style.visibility</p:attrName>
                                        </p:attrNameLst>
                                      </p:cBhvr>
                                      <p:to>
                                        <p:strVal val="visible"/>
                                      </p:to>
                                    </p:set>
                                    <p:animEffect transition="in" filter="circle(in)">
                                      <p:cBhvr>
                                        <p:cTn id="39" dur="500"/>
                                        <p:tgtEl>
                                          <p:spTgt spid="1039"/>
                                        </p:tgtEl>
                                      </p:cBhvr>
                                    </p:animEffect>
                                  </p:childTnLst>
                                </p:cTn>
                              </p:par>
                            </p:childTnLst>
                          </p:cTn>
                        </p:par>
                        <p:par>
                          <p:cTn id="40" fill="hold">
                            <p:stCondLst>
                              <p:cond delay="3500"/>
                            </p:stCondLst>
                            <p:childTnLst>
                              <p:par>
                                <p:cTn id="41" presetID="6" presetClass="entr" presetSubtype="16" fill="hold" grpId="0" nodeType="afterEffect">
                                  <p:stCondLst>
                                    <p:cond delay="0"/>
                                  </p:stCondLst>
                                  <p:childTnLst>
                                    <p:set>
                                      <p:cBhvr>
                                        <p:cTn id="42" dur="1" fill="hold">
                                          <p:stCondLst>
                                            <p:cond delay="0"/>
                                          </p:stCondLst>
                                        </p:cTn>
                                        <p:tgtEl>
                                          <p:spTgt spid="1040"/>
                                        </p:tgtEl>
                                        <p:attrNameLst>
                                          <p:attrName>style.visibility</p:attrName>
                                        </p:attrNameLst>
                                      </p:cBhvr>
                                      <p:to>
                                        <p:strVal val="visible"/>
                                      </p:to>
                                    </p:set>
                                    <p:animEffect transition="in" filter="circle(in)">
                                      <p:cBhvr>
                                        <p:cTn id="43" dur="500"/>
                                        <p:tgtEl>
                                          <p:spTgt spid="1040"/>
                                        </p:tgtEl>
                                      </p:cBhvr>
                                    </p:animEffect>
                                  </p:childTnLst>
                                </p:cTn>
                              </p:par>
                            </p:childTnLst>
                          </p:cTn>
                        </p:par>
                        <p:par>
                          <p:cTn id="44" fill="hold">
                            <p:stCondLst>
                              <p:cond delay="4000"/>
                            </p:stCondLst>
                            <p:childTnLst>
                              <p:par>
                                <p:cTn id="45" presetID="6" presetClass="entr" presetSubtype="16" fill="hold" grpId="0" nodeType="afterEffect">
                                  <p:stCondLst>
                                    <p:cond delay="0"/>
                                  </p:stCondLst>
                                  <p:childTnLst>
                                    <p:set>
                                      <p:cBhvr>
                                        <p:cTn id="46" dur="1" fill="hold">
                                          <p:stCondLst>
                                            <p:cond delay="0"/>
                                          </p:stCondLst>
                                        </p:cTn>
                                        <p:tgtEl>
                                          <p:spTgt spid="1041"/>
                                        </p:tgtEl>
                                        <p:attrNameLst>
                                          <p:attrName>style.visibility</p:attrName>
                                        </p:attrNameLst>
                                      </p:cBhvr>
                                      <p:to>
                                        <p:strVal val="visible"/>
                                      </p:to>
                                    </p:set>
                                    <p:animEffect transition="in" filter="circle(in)">
                                      <p:cBhvr>
                                        <p:cTn id="47" dur="500"/>
                                        <p:tgtEl>
                                          <p:spTgt spid="1041"/>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1044"/>
                                        </p:tgtEl>
                                        <p:attrNameLst>
                                          <p:attrName>style.visibility</p:attrName>
                                        </p:attrNameLst>
                                      </p:cBhvr>
                                      <p:to>
                                        <p:strVal val="visible"/>
                                      </p:to>
                                    </p:set>
                                    <p:animEffect transition="in" filter="fade">
                                      <p:cBhvr>
                                        <p:cTn id="50" dur="500"/>
                                        <p:tgtEl>
                                          <p:spTgt spid="1044"/>
                                        </p:tgtEl>
                                      </p:cBhvr>
                                    </p:animEffect>
                                    <p:anim calcmode="lin" valueType="num">
                                      <p:cBhvr>
                                        <p:cTn id="51" dur="500" fill="hold"/>
                                        <p:tgtEl>
                                          <p:spTgt spid="1044"/>
                                        </p:tgtEl>
                                        <p:attrNameLst>
                                          <p:attrName>ppt_x</p:attrName>
                                        </p:attrNameLst>
                                      </p:cBhvr>
                                      <p:tavLst>
                                        <p:tav tm="0">
                                          <p:val>
                                            <p:strVal val="#ppt_x"/>
                                          </p:val>
                                        </p:tav>
                                        <p:tav tm="100000">
                                          <p:val>
                                            <p:strVal val="#ppt_x"/>
                                          </p:val>
                                        </p:tav>
                                      </p:tavLst>
                                    </p:anim>
                                    <p:anim calcmode="lin" valueType="num">
                                      <p:cBhvr>
                                        <p:cTn id="52" dur="500" fill="hold"/>
                                        <p:tgtEl>
                                          <p:spTgt spid="104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iterate type="lt">
                                    <p:tmPct val="0"/>
                                  </p:iterate>
                                  <p:childTnLst>
                                    <p:set>
                                      <p:cBhvr>
                                        <p:cTn id="56" dur="1" fill="hold">
                                          <p:stCondLst>
                                            <p:cond delay="0"/>
                                          </p:stCondLst>
                                        </p:cTn>
                                        <p:tgtEl>
                                          <p:spTgt spid="21"/>
                                        </p:tgtEl>
                                        <p:attrNameLst>
                                          <p:attrName>style.visibility</p:attrName>
                                        </p:attrNameLst>
                                      </p:cBhvr>
                                      <p:to>
                                        <p:strVal val="visible"/>
                                      </p:to>
                                    </p:set>
                                    <p:animEffect transition="in" filter="slide(from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1000" fill="hold"/>
                                        <p:tgtEl>
                                          <p:spTgt spid="23"/>
                                        </p:tgtEl>
                                        <p:attrNameLst>
                                          <p:attrName>ppt_w</p:attrName>
                                        </p:attrNameLst>
                                      </p:cBhvr>
                                      <p:tavLst>
                                        <p:tav tm="0">
                                          <p:val>
                                            <p:strVal val="#ppt_w+.3"/>
                                          </p:val>
                                        </p:tav>
                                        <p:tav tm="100000">
                                          <p:val>
                                            <p:strVal val="#ppt_w"/>
                                          </p:val>
                                        </p:tav>
                                      </p:tavLst>
                                    </p:anim>
                                    <p:anim calcmode="lin" valueType="num">
                                      <p:cBhvr>
                                        <p:cTn id="63" dur="1000" fill="hold"/>
                                        <p:tgtEl>
                                          <p:spTgt spid="23"/>
                                        </p:tgtEl>
                                        <p:attrNameLst>
                                          <p:attrName>ppt_h</p:attrName>
                                        </p:attrNameLst>
                                      </p:cBhvr>
                                      <p:tavLst>
                                        <p:tav tm="0">
                                          <p:val>
                                            <p:strVal val="#ppt_h"/>
                                          </p:val>
                                        </p:tav>
                                        <p:tav tm="100000">
                                          <p:val>
                                            <p:strVal val="#ppt_h"/>
                                          </p:val>
                                        </p:tav>
                                      </p:tavLst>
                                    </p:anim>
                                    <p:animEffect transition="in" filter="fade">
                                      <p:cBhvr>
                                        <p:cTn id="64" dur="10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slide(fromTop)">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1"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slide(fromTo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1"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slide(fromTop)">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1"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slide(fromTop)">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1"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slide(fromTop)">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ntr" presetSubtype="8" fill="hold" grpId="0" nodeType="clickEffect">
                                  <p:stCondLst>
                                    <p:cond delay="0"/>
                                  </p:stCondLst>
                                  <p:iterate type="lt">
                                    <p:tmPct val="0"/>
                                  </p:iterate>
                                  <p:childTnLst>
                                    <p:set>
                                      <p:cBhvr>
                                        <p:cTn id="93" dur="1" fill="hold">
                                          <p:stCondLst>
                                            <p:cond delay="0"/>
                                          </p:stCondLst>
                                        </p:cTn>
                                        <p:tgtEl>
                                          <p:spTgt spid="30"/>
                                        </p:tgtEl>
                                        <p:attrNameLst>
                                          <p:attrName>style.visibility</p:attrName>
                                        </p:attrNameLst>
                                      </p:cBhvr>
                                      <p:to>
                                        <p:strVal val="visible"/>
                                      </p:to>
                                    </p:set>
                                    <p:animEffect transition="in" filter="slide(from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0" presetClass="exit" presetSubtype="0" accel="100000" fill="hold" grpId="1" nodeType="clickEffect">
                                  <p:stCondLst>
                                    <p:cond delay="0"/>
                                  </p:stCondLst>
                                  <p:childTnLst>
                                    <p:anim calcmode="lin" valueType="num">
                                      <p:cBhvr>
                                        <p:cTn id="98" dur="1000"/>
                                        <p:tgtEl>
                                          <p:spTgt spid="23"/>
                                        </p:tgtEl>
                                        <p:attrNameLst>
                                          <p:attrName>ppt_w</p:attrName>
                                        </p:attrNameLst>
                                      </p:cBhvr>
                                      <p:tavLst>
                                        <p:tav tm="0">
                                          <p:val>
                                            <p:strVal val="ppt_w"/>
                                          </p:val>
                                        </p:tav>
                                        <p:tav tm="100000">
                                          <p:val>
                                            <p:strVal val="ppt_w+.3"/>
                                          </p:val>
                                        </p:tav>
                                      </p:tavLst>
                                    </p:anim>
                                    <p:anim calcmode="lin" valueType="num">
                                      <p:cBhvr>
                                        <p:cTn id="99" dur="1000"/>
                                        <p:tgtEl>
                                          <p:spTgt spid="23"/>
                                        </p:tgtEl>
                                        <p:attrNameLst>
                                          <p:attrName>ppt_h</p:attrName>
                                        </p:attrNameLst>
                                      </p:cBhvr>
                                      <p:tavLst>
                                        <p:tav tm="0">
                                          <p:val>
                                            <p:strVal val="ppt_h"/>
                                          </p:val>
                                        </p:tav>
                                        <p:tav tm="100000">
                                          <p:val>
                                            <p:strVal val="ppt_h"/>
                                          </p:val>
                                        </p:tav>
                                      </p:tavLst>
                                    </p:anim>
                                    <p:animEffect transition="out" filter="fade">
                                      <p:cBhvr>
                                        <p:cTn id="100" dur="1000"/>
                                        <p:tgtEl>
                                          <p:spTgt spid="23"/>
                                        </p:tgtEl>
                                      </p:cBhvr>
                                    </p:animEffect>
                                    <p:set>
                                      <p:cBhvr>
                                        <p:cTn id="101" dur="1" fill="hold">
                                          <p:stCondLst>
                                            <p:cond delay="999"/>
                                          </p:stCondLst>
                                        </p:cTn>
                                        <p:tgtEl>
                                          <p:spTgt spid="23"/>
                                        </p:tgtEl>
                                        <p:attrNameLst>
                                          <p:attrName>style.visibility</p:attrName>
                                        </p:attrNameLst>
                                      </p:cBhvr>
                                      <p:to>
                                        <p:strVal val="hidden"/>
                                      </p:to>
                                    </p:set>
                                  </p:childTnLst>
                                </p:cTn>
                              </p:par>
                              <p:par>
                                <p:cTn id="102" presetID="50" presetClass="exit" presetSubtype="0" accel="100000" fill="hold" grpId="1" nodeType="withEffect">
                                  <p:stCondLst>
                                    <p:cond delay="0"/>
                                  </p:stCondLst>
                                  <p:childTnLst>
                                    <p:anim calcmode="lin" valueType="num">
                                      <p:cBhvr>
                                        <p:cTn id="103" dur="1000"/>
                                        <p:tgtEl>
                                          <p:spTgt spid="25"/>
                                        </p:tgtEl>
                                        <p:attrNameLst>
                                          <p:attrName>ppt_w</p:attrName>
                                        </p:attrNameLst>
                                      </p:cBhvr>
                                      <p:tavLst>
                                        <p:tav tm="0">
                                          <p:val>
                                            <p:strVal val="ppt_w"/>
                                          </p:val>
                                        </p:tav>
                                        <p:tav tm="100000">
                                          <p:val>
                                            <p:strVal val="ppt_w+.3"/>
                                          </p:val>
                                        </p:tav>
                                      </p:tavLst>
                                    </p:anim>
                                    <p:anim calcmode="lin" valueType="num">
                                      <p:cBhvr>
                                        <p:cTn id="104" dur="1000"/>
                                        <p:tgtEl>
                                          <p:spTgt spid="25"/>
                                        </p:tgtEl>
                                        <p:attrNameLst>
                                          <p:attrName>ppt_h</p:attrName>
                                        </p:attrNameLst>
                                      </p:cBhvr>
                                      <p:tavLst>
                                        <p:tav tm="0">
                                          <p:val>
                                            <p:strVal val="ppt_h"/>
                                          </p:val>
                                        </p:tav>
                                        <p:tav tm="100000">
                                          <p:val>
                                            <p:strVal val="ppt_h"/>
                                          </p:val>
                                        </p:tav>
                                      </p:tavLst>
                                    </p:anim>
                                    <p:animEffect transition="out" filter="fade">
                                      <p:cBhvr>
                                        <p:cTn id="105" dur="1000"/>
                                        <p:tgtEl>
                                          <p:spTgt spid="25"/>
                                        </p:tgtEl>
                                      </p:cBhvr>
                                    </p:animEffect>
                                    <p:set>
                                      <p:cBhvr>
                                        <p:cTn id="106" dur="1" fill="hold">
                                          <p:stCondLst>
                                            <p:cond delay="999"/>
                                          </p:stCondLst>
                                        </p:cTn>
                                        <p:tgtEl>
                                          <p:spTgt spid="25"/>
                                        </p:tgtEl>
                                        <p:attrNameLst>
                                          <p:attrName>style.visibility</p:attrName>
                                        </p:attrNameLst>
                                      </p:cBhvr>
                                      <p:to>
                                        <p:strVal val="hidden"/>
                                      </p:to>
                                    </p:set>
                                  </p:childTnLst>
                                </p:cTn>
                              </p:par>
                              <p:par>
                                <p:cTn id="107" presetID="50" presetClass="exit" presetSubtype="0" accel="100000" fill="hold" grpId="1" nodeType="withEffect">
                                  <p:stCondLst>
                                    <p:cond delay="0"/>
                                  </p:stCondLst>
                                  <p:childTnLst>
                                    <p:anim calcmode="lin" valueType="num">
                                      <p:cBhvr>
                                        <p:cTn id="108" dur="1000"/>
                                        <p:tgtEl>
                                          <p:spTgt spid="26"/>
                                        </p:tgtEl>
                                        <p:attrNameLst>
                                          <p:attrName>ppt_w</p:attrName>
                                        </p:attrNameLst>
                                      </p:cBhvr>
                                      <p:tavLst>
                                        <p:tav tm="0">
                                          <p:val>
                                            <p:strVal val="ppt_w"/>
                                          </p:val>
                                        </p:tav>
                                        <p:tav tm="100000">
                                          <p:val>
                                            <p:strVal val="ppt_w+.3"/>
                                          </p:val>
                                        </p:tav>
                                      </p:tavLst>
                                    </p:anim>
                                    <p:anim calcmode="lin" valueType="num">
                                      <p:cBhvr>
                                        <p:cTn id="109" dur="1000"/>
                                        <p:tgtEl>
                                          <p:spTgt spid="26"/>
                                        </p:tgtEl>
                                        <p:attrNameLst>
                                          <p:attrName>ppt_h</p:attrName>
                                        </p:attrNameLst>
                                      </p:cBhvr>
                                      <p:tavLst>
                                        <p:tav tm="0">
                                          <p:val>
                                            <p:strVal val="ppt_h"/>
                                          </p:val>
                                        </p:tav>
                                        <p:tav tm="100000">
                                          <p:val>
                                            <p:strVal val="ppt_h"/>
                                          </p:val>
                                        </p:tav>
                                      </p:tavLst>
                                    </p:anim>
                                    <p:animEffect transition="out" filter="fade">
                                      <p:cBhvr>
                                        <p:cTn id="110" dur="1000"/>
                                        <p:tgtEl>
                                          <p:spTgt spid="26"/>
                                        </p:tgtEl>
                                      </p:cBhvr>
                                    </p:animEffect>
                                    <p:set>
                                      <p:cBhvr>
                                        <p:cTn id="111" dur="1" fill="hold">
                                          <p:stCondLst>
                                            <p:cond delay="999"/>
                                          </p:stCondLst>
                                        </p:cTn>
                                        <p:tgtEl>
                                          <p:spTgt spid="26"/>
                                        </p:tgtEl>
                                        <p:attrNameLst>
                                          <p:attrName>style.visibility</p:attrName>
                                        </p:attrNameLst>
                                      </p:cBhvr>
                                      <p:to>
                                        <p:strVal val="hidden"/>
                                      </p:to>
                                    </p:set>
                                  </p:childTnLst>
                                </p:cTn>
                              </p:par>
                              <p:par>
                                <p:cTn id="112" presetID="50" presetClass="exit" presetSubtype="0" accel="100000" fill="hold" grpId="1" nodeType="withEffect">
                                  <p:stCondLst>
                                    <p:cond delay="0"/>
                                  </p:stCondLst>
                                  <p:childTnLst>
                                    <p:anim calcmode="lin" valueType="num">
                                      <p:cBhvr>
                                        <p:cTn id="113" dur="1000"/>
                                        <p:tgtEl>
                                          <p:spTgt spid="27"/>
                                        </p:tgtEl>
                                        <p:attrNameLst>
                                          <p:attrName>ppt_w</p:attrName>
                                        </p:attrNameLst>
                                      </p:cBhvr>
                                      <p:tavLst>
                                        <p:tav tm="0">
                                          <p:val>
                                            <p:strVal val="ppt_w"/>
                                          </p:val>
                                        </p:tav>
                                        <p:tav tm="100000">
                                          <p:val>
                                            <p:strVal val="ppt_w+.3"/>
                                          </p:val>
                                        </p:tav>
                                      </p:tavLst>
                                    </p:anim>
                                    <p:anim calcmode="lin" valueType="num">
                                      <p:cBhvr>
                                        <p:cTn id="114" dur="1000"/>
                                        <p:tgtEl>
                                          <p:spTgt spid="27"/>
                                        </p:tgtEl>
                                        <p:attrNameLst>
                                          <p:attrName>ppt_h</p:attrName>
                                        </p:attrNameLst>
                                      </p:cBhvr>
                                      <p:tavLst>
                                        <p:tav tm="0">
                                          <p:val>
                                            <p:strVal val="ppt_h"/>
                                          </p:val>
                                        </p:tav>
                                        <p:tav tm="100000">
                                          <p:val>
                                            <p:strVal val="ppt_h"/>
                                          </p:val>
                                        </p:tav>
                                      </p:tavLst>
                                    </p:anim>
                                    <p:animEffect transition="out" filter="fade">
                                      <p:cBhvr>
                                        <p:cTn id="115" dur="1000"/>
                                        <p:tgtEl>
                                          <p:spTgt spid="27"/>
                                        </p:tgtEl>
                                      </p:cBhvr>
                                    </p:animEffect>
                                    <p:set>
                                      <p:cBhvr>
                                        <p:cTn id="116" dur="1" fill="hold">
                                          <p:stCondLst>
                                            <p:cond delay="999"/>
                                          </p:stCondLst>
                                        </p:cTn>
                                        <p:tgtEl>
                                          <p:spTgt spid="27"/>
                                        </p:tgtEl>
                                        <p:attrNameLst>
                                          <p:attrName>style.visibility</p:attrName>
                                        </p:attrNameLst>
                                      </p:cBhvr>
                                      <p:to>
                                        <p:strVal val="hidden"/>
                                      </p:to>
                                    </p:set>
                                  </p:childTnLst>
                                </p:cTn>
                              </p:par>
                              <p:par>
                                <p:cTn id="117" presetID="50" presetClass="exit" presetSubtype="0" accel="100000" fill="hold" grpId="1" nodeType="withEffect">
                                  <p:stCondLst>
                                    <p:cond delay="0"/>
                                  </p:stCondLst>
                                  <p:childTnLst>
                                    <p:anim calcmode="lin" valueType="num">
                                      <p:cBhvr>
                                        <p:cTn id="118" dur="1000"/>
                                        <p:tgtEl>
                                          <p:spTgt spid="28"/>
                                        </p:tgtEl>
                                        <p:attrNameLst>
                                          <p:attrName>ppt_w</p:attrName>
                                        </p:attrNameLst>
                                      </p:cBhvr>
                                      <p:tavLst>
                                        <p:tav tm="0">
                                          <p:val>
                                            <p:strVal val="ppt_w"/>
                                          </p:val>
                                        </p:tav>
                                        <p:tav tm="100000">
                                          <p:val>
                                            <p:strVal val="ppt_w+.3"/>
                                          </p:val>
                                        </p:tav>
                                      </p:tavLst>
                                    </p:anim>
                                    <p:anim calcmode="lin" valueType="num">
                                      <p:cBhvr>
                                        <p:cTn id="119" dur="1000"/>
                                        <p:tgtEl>
                                          <p:spTgt spid="28"/>
                                        </p:tgtEl>
                                        <p:attrNameLst>
                                          <p:attrName>ppt_h</p:attrName>
                                        </p:attrNameLst>
                                      </p:cBhvr>
                                      <p:tavLst>
                                        <p:tav tm="0">
                                          <p:val>
                                            <p:strVal val="ppt_h"/>
                                          </p:val>
                                        </p:tav>
                                        <p:tav tm="100000">
                                          <p:val>
                                            <p:strVal val="ppt_h"/>
                                          </p:val>
                                        </p:tav>
                                      </p:tavLst>
                                    </p:anim>
                                    <p:animEffect transition="out" filter="fade">
                                      <p:cBhvr>
                                        <p:cTn id="120" dur="1000"/>
                                        <p:tgtEl>
                                          <p:spTgt spid="28"/>
                                        </p:tgtEl>
                                      </p:cBhvr>
                                    </p:animEffect>
                                    <p:set>
                                      <p:cBhvr>
                                        <p:cTn id="121" dur="1" fill="hold">
                                          <p:stCondLst>
                                            <p:cond delay="999"/>
                                          </p:stCondLst>
                                        </p:cTn>
                                        <p:tgtEl>
                                          <p:spTgt spid="28"/>
                                        </p:tgtEl>
                                        <p:attrNameLst>
                                          <p:attrName>style.visibility</p:attrName>
                                        </p:attrNameLst>
                                      </p:cBhvr>
                                      <p:to>
                                        <p:strVal val="hidden"/>
                                      </p:to>
                                    </p:set>
                                  </p:childTnLst>
                                </p:cTn>
                              </p:par>
                              <p:par>
                                <p:cTn id="122" presetID="50" presetClass="exit" presetSubtype="0" accel="100000" fill="hold" grpId="1" nodeType="withEffect">
                                  <p:stCondLst>
                                    <p:cond delay="0"/>
                                  </p:stCondLst>
                                  <p:childTnLst>
                                    <p:anim calcmode="lin" valueType="num">
                                      <p:cBhvr>
                                        <p:cTn id="123" dur="1000"/>
                                        <p:tgtEl>
                                          <p:spTgt spid="29"/>
                                        </p:tgtEl>
                                        <p:attrNameLst>
                                          <p:attrName>ppt_w</p:attrName>
                                        </p:attrNameLst>
                                      </p:cBhvr>
                                      <p:tavLst>
                                        <p:tav tm="0">
                                          <p:val>
                                            <p:strVal val="ppt_w"/>
                                          </p:val>
                                        </p:tav>
                                        <p:tav tm="100000">
                                          <p:val>
                                            <p:strVal val="ppt_w+.3"/>
                                          </p:val>
                                        </p:tav>
                                      </p:tavLst>
                                    </p:anim>
                                    <p:anim calcmode="lin" valueType="num">
                                      <p:cBhvr>
                                        <p:cTn id="124" dur="1000"/>
                                        <p:tgtEl>
                                          <p:spTgt spid="29"/>
                                        </p:tgtEl>
                                        <p:attrNameLst>
                                          <p:attrName>ppt_h</p:attrName>
                                        </p:attrNameLst>
                                      </p:cBhvr>
                                      <p:tavLst>
                                        <p:tav tm="0">
                                          <p:val>
                                            <p:strVal val="ppt_h"/>
                                          </p:val>
                                        </p:tav>
                                        <p:tav tm="100000">
                                          <p:val>
                                            <p:strVal val="ppt_h"/>
                                          </p:val>
                                        </p:tav>
                                      </p:tavLst>
                                    </p:anim>
                                    <p:animEffect transition="out" filter="fade">
                                      <p:cBhvr>
                                        <p:cTn id="125" dur="1000"/>
                                        <p:tgtEl>
                                          <p:spTgt spid="29"/>
                                        </p:tgtEl>
                                      </p:cBhvr>
                                    </p:animEffect>
                                    <p:set>
                                      <p:cBhvr>
                                        <p:cTn id="126" dur="1" fill="hold">
                                          <p:stCondLst>
                                            <p:cond delay="999"/>
                                          </p:stCondLst>
                                        </p:cTn>
                                        <p:tgtEl>
                                          <p:spTgt spid="29"/>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50" presetClass="entr" presetSubtype="0" decel="100000" fill="hold" grpId="0" nodeType="click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p:cTn id="131" dur="1000" fill="hold"/>
                                        <p:tgtEl>
                                          <p:spTgt spid="31"/>
                                        </p:tgtEl>
                                        <p:attrNameLst>
                                          <p:attrName>ppt_w</p:attrName>
                                        </p:attrNameLst>
                                      </p:cBhvr>
                                      <p:tavLst>
                                        <p:tav tm="0">
                                          <p:val>
                                            <p:strVal val="#ppt_w+.3"/>
                                          </p:val>
                                        </p:tav>
                                        <p:tav tm="100000">
                                          <p:val>
                                            <p:strVal val="#ppt_w"/>
                                          </p:val>
                                        </p:tav>
                                      </p:tavLst>
                                    </p:anim>
                                    <p:anim calcmode="lin" valueType="num">
                                      <p:cBhvr>
                                        <p:cTn id="132" dur="1000" fill="hold"/>
                                        <p:tgtEl>
                                          <p:spTgt spid="31"/>
                                        </p:tgtEl>
                                        <p:attrNameLst>
                                          <p:attrName>ppt_h</p:attrName>
                                        </p:attrNameLst>
                                      </p:cBhvr>
                                      <p:tavLst>
                                        <p:tav tm="0">
                                          <p:val>
                                            <p:strVal val="#ppt_h"/>
                                          </p:val>
                                        </p:tav>
                                        <p:tav tm="100000">
                                          <p:val>
                                            <p:strVal val="#ppt_h"/>
                                          </p:val>
                                        </p:tav>
                                      </p:tavLst>
                                    </p:anim>
                                    <p:animEffect transition="in" filter="fade">
                                      <p:cBhvr>
                                        <p:cTn id="133" dur="1000"/>
                                        <p:tgtEl>
                                          <p:spTgt spid="31"/>
                                        </p:tgtEl>
                                      </p:cBhvr>
                                    </p:animEffect>
                                  </p:childTnLst>
                                </p:cTn>
                              </p:par>
                            </p:childTnLst>
                          </p:cTn>
                        </p:par>
                      </p:childTnLst>
                    </p:cTn>
                  </p:par>
                  <p:par>
                    <p:cTn id="134" fill="hold">
                      <p:stCondLst>
                        <p:cond delay="indefinite"/>
                      </p:stCondLst>
                      <p:childTnLst>
                        <p:par>
                          <p:cTn id="135" fill="hold">
                            <p:stCondLst>
                              <p:cond delay="0"/>
                            </p:stCondLst>
                            <p:childTnLst>
                              <p:par>
                                <p:cTn id="136" presetID="12" presetClass="entr" presetSubtype="1"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slide(fromTop)">
                                      <p:cBhvr>
                                        <p:cTn id="138" dur="500"/>
                                        <p:tgtEl>
                                          <p:spTgt spid="32"/>
                                        </p:tgtEl>
                                      </p:cBhvr>
                                    </p:animEffect>
                                  </p:childTnLst>
                                </p:cTn>
                              </p:par>
                            </p:childTnLst>
                          </p:cTn>
                        </p:par>
                      </p:childTnLst>
                    </p:cTn>
                  </p:par>
                  <p:par>
                    <p:cTn id="139" fill="hold">
                      <p:stCondLst>
                        <p:cond delay="indefinite"/>
                      </p:stCondLst>
                      <p:childTnLst>
                        <p:par>
                          <p:cTn id="140" fill="hold">
                            <p:stCondLst>
                              <p:cond delay="0"/>
                            </p:stCondLst>
                            <p:childTnLst>
                              <p:par>
                                <p:cTn id="141" presetID="12" presetClass="entr" presetSubtype="1" fill="hold" grpId="0" nodeType="click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slide(fromTop)">
                                      <p:cBhvr>
                                        <p:cTn id="143" dur="500"/>
                                        <p:tgtEl>
                                          <p:spTgt spid="33"/>
                                        </p:tgtEl>
                                      </p:cBhvr>
                                    </p:animEffect>
                                  </p:childTnLst>
                                </p:cTn>
                              </p:par>
                            </p:childTnLst>
                          </p:cTn>
                        </p:par>
                      </p:childTnLst>
                    </p:cTn>
                  </p:par>
                  <p:par>
                    <p:cTn id="144" fill="hold">
                      <p:stCondLst>
                        <p:cond delay="indefinite"/>
                      </p:stCondLst>
                      <p:childTnLst>
                        <p:par>
                          <p:cTn id="145" fill="hold">
                            <p:stCondLst>
                              <p:cond delay="0"/>
                            </p:stCondLst>
                            <p:childTnLst>
                              <p:par>
                                <p:cTn id="146" presetID="12" presetClass="entr" presetSubtype="8" fill="hold" grpId="0" nodeType="clickEffect">
                                  <p:stCondLst>
                                    <p:cond delay="0"/>
                                  </p:stCondLst>
                                  <p:iterate type="lt">
                                    <p:tmPct val="0"/>
                                  </p:iterate>
                                  <p:childTnLst>
                                    <p:set>
                                      <p:cBhvr>
                                        <p:cTn id="147" dur="1" fill="hold">
                                          <p:stCondLst>
                                            <p:cond delay="0"/>
                                          </p:stCondLst>
                                        </p:cTn>
                                        <p:tgtEl>
                                          <p:spTgt spid="34"/>
                                        </p:tgtEl>
                                        <p:attrNameLst>
                                          <p:attrName>style.visibility</p:attrName>
                                        </p:attrNameLst>
                                      </p:cBhvr>
                                      <p:to>
                                        <p:strVal val="visible"/>
                                      </p:to>
                                    </p:set>
                                    <p:animEffect transition="in" filter="slide(fromLeft)">
                                      <p:cBhvr>
                                        <p:cTn id="148" dur="500"/>
                                        <p:tgtEl>
                                          <p:spTgt spid="34"/>
                                        </p:tgtEl>
                                      </p:cBhvr>
                                    </p:animEffect>
                                  </p:childTnLst>
                                </p:cTn>
                              </p:par>
                            </p:childTnLst>
                          </p:cTn>
                        </p:par>
                      </p:childTnLst>
                    </p:cTn>
                  </p:par>
                  <p:par>
                    <p:cTn id="149" fill="hold">
                      <p:stCondLst>
                        <p:cond delay="indefinite"/>
                      </p:stCondLst>
                      <p:childTnLst>
                        <p:par>
                          <p:cTn id="150" fill="hold">
                            <p:stCondLst>
                              <p:cond delay="0"/>
                            </p:stCondLst>
                            <p:childTnLst>
                              <p:par>
                                <p:cTn id="151" presetID="50" presetClass="exit" presetSubtype="0" accel="100000" fill="hold" grpId="1" nodeType="clickEffect">
                                  <p:stCondLst>
                                    <p:cond delay="0"/>
                                  </p:stCondLst>
                                  <p:childTnLst>
                                    <p:anim calcmode="lin" valueType="num">
                                      <p:cBhvr>
                                        <p:cTn id="152" dur="1000"/>
                                        <p:tgtEl>
                                          <p:spTgt spid="31"/>
                                        </p:tgtEl>
                                        <p:attrNameLst>
                                          <p:attrName>ppt_w</p:attrName>
                                        </p:attrNameLst>
                                      </p:cBhvr>
                                      <p:tavLst>
                                        <p:tav tm="0">
                                          <p:val>
                                            <p:strVal val="ppt_w"/>
                                          </p:val>
                                        </p:tav>
                                        <p:tav tm="100000">
                                          <p:val>
                                            <p:strVal val="ppt_w+.3"/>
                                          </p:val>
                                        </p:tav>
                                      </p:tavLst>
                                    </p:anim>
                                    <p:anim calcmode="lin" valueType="num">
                                      <p:cBhvr>
                                        <p:cTn id="153" dur="1000"/>
                                        <p:tgtEl>
                                          <p:spTgt spid="31"/>
                                        </p:tgtEl>
                                        <p:attrNameLst>
                                          <p:attrName>ppt_h</p:attrName>
                                        </p:attrNameLst>
                                      </p:cBhvr>
                                      <p:tavLst>
                                        <p:tav tm="0">
                                          <p:val>
                                            <p:strVal val="ppt_h"/>
                                          </p:val>
                                        </p:tav>
                                        <p:tav tm="100000">
                                          <p:val>
                                            <p:strVal val="ppt_h"/>
                                          </p:val>
                                        </p:tav>
                                      </p:tavLst>
                                    </p:anim>
                                    <p:animEffect transition="out" filter="fade">
                                      <p:cBhvr>
                                        <p:cTn id="154" dur="1000"/>
                                        <p:tgtEl>
                                          <p:spTgt spid="31"/>
                                        </p:tgtEl>
                                      </p:cBhvr>
                                    </p:animEffect>
                                    <p:set>
                                      <p:cBhvr>
                                        <p:cTn id="155" dur="1" fill="hold">
                                          <p:stCondLst>
                                            <p:cond delay="999"/>
                                          </p:stCondLst>
                                        </p:cTn>
                                        <p:tgtEl>
                                          <p:spTgt spid="31"/>
                                        </p:tgtEl>
                                        <p:attrNameLst>
                                          <p:attrName>style.visibility</p:attrName>
                                        </p:attrNameLst>
                                      </p:cBhvr>
                                      <p:to>
                                        <p:strVal val="hidden"/>
                                      </p:to>
                                    </p:set>
                                  </p:childTnLst>
                                </p:cTn>
                              </p:par>
                              <p:par>
                                <p:cTn id="156" presetID="50" presetClass="exit" presetSubtype="0" accel="100000" fill="hold" grpId="1" nodeType="withEffect">
                                  <p:stCondLst>
                                    <p:cond delay="0"/>
                                  </p:stCondLst>
                                  <p:childTnLst>
                                    <p:anim calcmode="lin" valueType="num">
                                      <p:cBhvr>
                                        <p:cTn id="157" dur="1000"/>
                                        <p:tgtEl>
                                          <p:spTgt spid="32"/>
                                        </p:tgtEl>
                                        <p:attrNameLst>
                                          <p:attrName>ppt_w</p:attrName>
                                        </p:attrNameLst>
                                      </p:cBhvr>
                                      <p:tavLst>
                                        <p:tav tm="0">
                                          <p:val>
                                            <p:strVal val="ppt_w"/>
                                          </p:val>
                                        </p:tav>
                                        <p:tav tm="100000">
                                          <p:val>
                                            <p:strVal val="ppt_w+.3"/>
                                          </p:val>
                                        </p:tav>
                                      </p:tavLst>
                                    </p:anim>
                                    <p:anim calcmode="lin" valueType="num">
                                      <p:cBhvr>
                                        <p:cTn id="158" dur="1000"/>
                                        <p:tgtEl>
                                          <p:spTgt spid="32"/>
                                        </p:tgtEl>
                                        <p:attrNameLst>
                                          <p:attrName>ppt_h</p:attrName>
                                        </p:attrNameLst>
                                      </p:cBhvr>
                                      <p:tavLst>
                                        <p:tav tm="0">
                                          <p:val>
                                            <p:strVal val="ppt_h"/>
                                          </p:val>
                                        </p:tav>
                                        <p:tav tm="100000">
                                          <p:val>
                                            <p:strVal val="ppt_h"/>
                                          </p:val>
                                        </p:tav>
                                      </p:tavLst>
                                    </p:anim>
                                    <p:animEffect transition="out" filter="fade">
                                      <p:cBhvr>
                                        <p:cTn id="159" dur="1000"/>
                                        <p:tgtEl>
                                          <p:spTgt spid="32"/>
                                        </p:tgtEl>
                                      </p:cBhvr>
                                    </p:animEffect>
                                    <p:set>
                                      <p:cBhvr>
                                        <p:cTn id="160" dur="1" fill="hold">
                                          <p:stCondLst>
                                            <p:cond delay="999"/>
                                          </p:stCondLst>
                                        </p:cTn>
                                        <p:tgtEl>
                                          <p:spTgt spid="32"/>
                                        </p:tgtEl>
                                        <p:attrNameLst>
                                          <p:attrName>style.visibility</p:attrName>
                                        </p:attrNameLst>
                                      </p:cBhvr>
                                      <p:to>
                                        <p:strVal val="hidden"/>
                                      </p:to>
                                    </p:set>
                                  </p:childTnLst>
                                </p:cTn>
                              </p:par>
                              <p:par>
                                <p:cTn id="161" presetID="50" presetClass="exit" presetSubtype="0" accel="100000" fill="hold" grpId="1" nodeType="withEffect">
                                  <p:stCondLst>
                                    <p:cond delay="0"/>
                                  </p:stCondLst>
                                  <p:childTnLst>
                                    <p:anim calcmode="lin" valueType="num">
                                      <p:cBhvr>
                                        <p:cTn id="162" dur="1000"/>
                                        <p:tgtEl>
                                          <p:spTgt spid="33"/>
                                        </p:tgtEl>
                                        <p:attrNameLst>
                                          <p:attrName>ppt_w</p:attrName>
                                        </p:attrNameLst>
                                      </p:cBhvr>
                                      <p:tavLst>
                                        <p:tav tm="0">
                                          <p:val>
                                            <p:strVal val="ppt_w"/>
                                          </p:val>
                                        </p:tav>
                                        <p:tav tm="100000">
                                          <p:val>
                                            <p:strVal val="ppt_w+.3"/>
                                          </p:val>
                                        </p:tav>
                                      </p:tavLst>
                                    </p:anim>
                                    <p:anim calcmode="lin" valueType="num">
                                      <p:cBhvr>
                                        <p:cTn id="163" dur="1000"/>
                                        <p:tgtEl>
                                          <p:spTgt spid="33"/>
                                        </p:tgtEl>
                                        <p:attrNameLst>
                                          <p:attrName>ppt_h</p:attrName>
                                        </p:attrNameLst>
                                      </p:cBhvr>
                                      <p:tavLst>
                                        <p:tav tm="0">
                                          <p:val>
                                            <p:strVal val="ppt_h"/>
                                          </p:val>
                                        </p:tav>
                                        <p:tav tm="100000">
                                          <p:val>
                                            <p:strVal val="ppt_h"/>
                                          </p:val>
                                        </p:tav>
                                      </p:tavLst>
                                    </p:anim>
                                    <p:animEffect transition="out" filter="fade">
                                      <p:cBhvr>
                                        <p:cTn id="164" dur="1000"/>
                                        <p:tgtEl>
                                          <p:spTgt spid="33"/>
                                        </p:tgtEl>
                                      </p:cBhvr>
                                    </p:animEffect>
                                    <p:set>
                                      <p:cBhvr>
                                        <p:cTn id="165" dur="1" fill="hold">
                                          <p:stCondLst>
                                            <p:cond delay="999"/>
                                          </p:stCondLst>
                                        </p:cTn>
                                        <p:tgtEl>
                                          <p:spTgt spid="33"/>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8" presetClass="emph" presetSubtype="0" fill="hold" grpId="1" nodeType="clickEffect">
                                  <p:stCondLst>
                                    <p:cond delay="0"/>
                                  </p:stCondLst>
                                  <p:iterate type="lt">
                                    <p:tmPct val="0"/>
                                  </p:iterate>
                                  <p:childTnLst>
                                    <p:animRot by="21600000">
                                      <p:cBhvr>
                                        <p:cTn id="169" dur="2000" fill="hold"/>
                                        <p:tgtEl>
                                          <p:spTgt spid="34"/>
                                        </p:tgtEl>
                                        <p:attrNameLst>
                                          <p:attrName>r</p:attrName>
                                        </p:attrNameLst>
                                      </p:cBhvr>
                                    </p:animRot>
                                  </p:childTnLst>
                                </p:cTn>
                              </p:par>
                              <p:par>
                                <p:cTn id="170" presetID="8" presetClass="emph" presetSubtype="0" fill="hold" grpId="1" nodeType="withEffect">
                                  <p:stCondLst>
                                    <p:cond delay="0"/>
                                  </p:stCondLst>
                                  <p:iterate type="lt">
                                    <p:tmPct val="0"/>
                                  </p:iterate>
                                  <p:childTnLst>
                                    <p:animRot by="21600000">
                                      <p:cBhvr>
                                        <p:cTn id="171" dur="2000" fill="hold"/>
                                        <p:tgtEl>
                                          <p:spTgt spid="30"/>
                                        </p:tgtEl>
                                        <p:attrNameLst>
                                          <p:attrName>r</p:attrName>
                                        </p:attrNameLst>
                                      </p:cBhvr>
                                    </p:animRot>
                                  </p:childTnLst>
                                </p:cTn>
                              </p:par>
                              <p:par>
                                <p:cTn id="172" presetID="8" presetClass="emph" presetSubtype="0" fill="hold" grpId="1" nodeType="withEffect">
                                  <p:stCondLst>
                                    <p:cond delay="0"/>
                                  </p:stCondLst>
                                  <p:iterate type="lt">
                                    <p:tmPct val="0"/>
                                  </p:iterate>
                                  <p:childTnLst>
                                    <p:animRot by="21600000">
                                      <p:cBhvr>
                                        <p:cTn id="173"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nimBg="1"/>
      <p:bldP spid="1034" grpId="0" animBg="1"/>
      <p:bldP spid="1035" grpId="0" animBg="1"/>
      <p:bldP spid="1036" grpId="0" animBg="1"/>
      <p:bldP spid="1037" grpId="0" animBg="1"/>
      <p:bldP spid="1038" grpId="0" animBg="1"/>
      <p:bldP spid="1039" grpId="0" animBg="1"/>
      <p:bldP spid="1040" grpId="0" animBg="1"/>
      <p:bldP spid="1041" grpId="0" animBg="1"/>
      <p:bldP spid="1044" grpId="0" animBg="1"/>
      <p:bldP spid="21" grpId="0"/>
      <p:bldP spid="21" grpId="1"/>
      <p:bldP spid="23" grpId="0"/>
      <p:bldP spid="23"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Summary</a:t>
            </a:r>
          </a:p>
        </p:txBody>
      </p:sp>
      <p:sp>
        <p:nvSpPr>
          <p:cNvPr id="44035" name="Rectangle 3"/>
          <p:cNvSpPr>
            <a:spLocks noGrp="1" noChangeArrowheads="1"/>
          </p:cNvSpPr>
          <p:nvPr>
            <p:ph type="body" idx="1"/>
          </p:nvPr>
        </p:nvSpPr>
        <p:spPr>
          <a:xfrm>
            <a:off x="685800" y="1600200"/>
            <a:ext cx="7772400" cy="4114800"/>
          </a:xfrm>
        </p:spPr>
        <p:txBody>
          <a:bodyPr>
            <a:normAutofit fontScale="92500" lnSpcReduction="10000"/>
          </a:bodyPr>
          <a:lstStyle/>
          <a:p>
            <a:r>
              <a:rPr lang="en-US" altLang="en-US" dirty="0"/>
              <a:t>A projectile is a body in free fall that is affect only by gravity and air </a:t>
            </a:r>
            <a:r>
              <a:rPr lang="en-US" altLang="en-US" dirty="0" smtClean="0"/>
              <a:t>resistance (which we are ignoring).</a:t>
            </a:r>
            <a:endParaRPr lang="en-US" altLang="en-US" dirty="0"/>
          </a:p>
          <a:p>
            <a:r>
              <a:rPr lang="en-US" altLang="en-US" dirty="0"/>
              <a:t>Projectile motion is analyzed in terms of its horizontal and vertical components.</a:t>
            </a:r>
          </a:p>
          <a:p>
            <a:pPr lvl="1"/>
            <a:r>
              <a:rPr lang="en-US" altLang="en-US" sz="3200" dirty="0"/>
              <a:t>Vertical is </a:t>
            </a:r>
            <a:r>
              <a:rPr lang="en-US" altLang="en-US" sz="3200" dirty="0" smtClean="0"/>
              <a:t>affected </a:t>
            </a:r>
            <a:r>
              <a:rPr lang="en-US" altLang="en-US" sz="3200" dirty="0"/>
              <a:t>by gravity</a:t>
            </a:r>
          </a:p>
          <a:p>
            <a:r>
              <a:rPr lang="en-US" altLang="en-US" dirty="0" smtClean="0"/>
              <a:t>Factors that determine the height &amp; distance of a projectile are; projection angle, projection </a:t>
            </a:r>
            <a:r>
              <a:rPr lang="en-US" altLang="en-US" dirty="0"/>
              <a:t>speed, and relative </a:t>
            </a:r>
            <a:r>
              <a:rPr lang="en-US" altLang="en-US" dirty="0" smtClean="0"/>
              <a:t>projection </a:t>
            </a:r>
            <a:r>
              <a:rPr lang="en-US" altLang="en-US" dirty="0" smtClean="0"/>
              <a:t>height</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anim calcmode="lin" valueType="num">
                                      <p:cBhvr>
                                        <p:cTn id="8"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Effect transition="in" filter="fade">
                                      <p:cBhvr>
                                        <p:cTn id="14" dur="1000"/>
                                        <p:tgtEl>
                                          <p:spTgt spid="44035">
                                            <p:txEl>
                                              <p:pRg st="1" end="1"/>
                                            </p:txEl>
                                          </p:spTgt>
                                        </p:tgtEl>
                                      </p:cBhvr>
                                    </p:animEffect>
                                    <p:anim calcmode="lin" valueType="num">
                                      <p:cBhvr>
                                        <p:cTn id="15" dur="1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035">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Effect transition="in" filter="fade">
                                      <p:cBhvr>
                                        <p:cTn id="19" dur="1000"/>
                                        <p:tgtEl>
                                          <p:spTgt spid="44035">
                                            <p:txEl>
                                              <p:pRg st="2" end="2"/>
                                            </p:txEl>
                                          </p:spTgt>
                                        </p:tgtEl>
                                      </p:cBhvr>
                                    </p:animEffect>
                                    <p:anim calcmode="lin" valueType="num">
                                      <p:cBhvr>
                                        <p:cTn id="20" dur="10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40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44035">
                                            <p:txEl>
                                              <p:pRg st="3" end="3"/>
                                            </p:txEl>
                                          </p:spTgt>
                                        </p:tgtEl>
                                        <p:attrNameLst>
                                          <p:attrName>style.visibility</p:attrName>
                                        </p:attrNameLst>
                                      </p:cBhvr>
                                      <p:to>
                                        <p:strVal val="visible"/>
                                      </p:to>
                                    </p:set>
                                    <p:animEffect transition="in" filter="fade">
                                      <p:cBhvr>
                                        <p:cTn id="26" dur="1000"/>
                                        <p:tgtEl>
                                          <p:spTgt spid="44035">
                                            <p:txEl>
                                              <p:pRg st="3" end="3"/>
                                            </p:txEl>
                                          </p:spTgt>
                                        </p:tgtEl>
                                      </p:cBhvr>
                                    </p:animEffect>
                                    <p:anim calcmode="lin" valueType="num">
                                      <p:cBhvr>
                                        <p:cTn id="27" dur="10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40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762000" y="0"/>
            <a:ext cx="7772400" cy="579438"/>
          </a:xfrm>
          <a:prstGeom prst="rect">
            <a:avLst/>
          </a:prstGeom>
          <a:noFill/>
          <a:ln w="9525">
            <a:noFill/>
            <a:miter lim="800000"/>
            <a:headEnd/>
            <a:tailEnd/>
          </a:ln>
        </p:spPr>
        <p:txBody>
          <a:bodyPr>
            <a:spAutoFit/>
          </a:bodyPr>
          <a:lstStyle/>
          <a:p>
            <a:pPr algn="ctr" eaLnBrk="1" hangingPunct="1">
              <a:spcBef>
                <a:spcPct val="50000"/>
              </a:spcBef>
            </a:pPr>
            <a:r>
              <a:rPr lang="en-US" sz="3200" b="1" dirty="0" smtClean="0">
                <a:solidFill>
                  <a:schemeClr val="accent2"/>
                </a:solidFill>
              </a:rPr>
              <a:t>What is a projectile?</a:t>
            </a:r>
            <a:endParaRPr lang="en-US" sz="3200" b="1" dirty="0">
              <a:solidFill>
                <a:schemeClr val="accent2"/>
              </a:solidFill>
            </a:endParaRPr>
          </a:p>
        </p:txBody>
      </p:sp>
      <p:sp>
        <p:nvSpPr>
          <p:cNvPr id="2051" name="Text Box 3"/>
          <p:cNvSpPr txBox="1">
            <a:spLocks noChangeArrowheads="1"/>
          </p:cNvSpPr>
          <p:nvPr/>
        </p:nvSpPr>
        <p:spPr bwMode="auto">
          <a:xfrm>
            <a:off x="4953000" y="2057400"/>
            <a:ext cx="4038600" cy="2654300"/>
          </a:xfrm>
          <a:prstGeom prst="rect">
            <a:avLst/>
          </a:prstGeom>
          <a:noFill/>
          <a:ln w="9525">
            <a:noFill/>
            <a:miter lim="800000"/>
            <a:headEnd/>
            <a:tailEnd/>
          </a:ln>
        </p:spPr>
        <p:txBody>
          <a:bodyPr>
            <a:spAutoFit/>
          </a:bodyPr>
          <a:lstStyle/>
          <a:p>
            <a:pPr eaLnBrk="1" hangingPunct="1">
              <a:spcBef>
                <a:spcPct val="50000"/>
              </a:spcBef>
            </a:pPr>
            <a:r>
              <a:rPr lang="en-US" sz="2800" b="1">
                <a:solidFill>
                  <a:schemeClr val="accent2"/>
                </a:solidFill>
              </a:rPr>
              <a:t>A </a:t>
            </a:r>
            <a:r>
              <a:rPr lang="en-US" sz="2800" b="1"/>
              <a:t>projectile</a:t>
            </a:r>
            <a:r>
              <a:rPr lang="en-US" sz="2800" b="1">
                <a:solidFill>
                  <a:schemeClr val="accent2"/>
                </a:solidFill>
              </a:rPr>
              <a:t> is an object moving in two dimensions under the influence of Earth's </a:t>
            </a:r>
            <a:r>
              <a:rPr lang="en-US" sz="2800" b="1"/>
              <a:t>gravity</a:t>
            </a:r>
            <a:r>
              <a:rPr lang="en-US" sz="2800" b="1">
                <a:solidFill>
                  <a:schemeClr val="accent2"/>
                </a:solidFill>
              </a:rPr>
              <a:t>; its path is a </a:t>
            </a:r>
            <a:r>
              <a:rPr lang="en-US" sz="2800" b="1"/>
              <a:t>parabola</a:t>
            </a:r>
            <a:r>
              <a:rPr lang="en-US" sz="2800" b="1">
                <a:solidFill>
                  <a:schemeClr val="accent2"/>
                </a:solidFill>
              </a:rPr>
              <a:t>. </a:t>
            </a:r>
          </a:p>
        </p:txBody>
      </p:sp>
      <p:pic>
        <p:nvPicPr>
          <p:cNvPr id="2052" name="Picture 4"/>
          <p:cNvPicPr>
            <a:picLocks noChangeAspect="1" noChangeArrowheads="1"/>
          </p:cNvPicPr>
          <p:nvPr/>
        </p:nvPicPr>
        <p:blipFill>
          <a:blip r:embed="rId3" cstate="print"/>
          <a:srcRect/>
          <a:stretch>
            <a:fillRect/>
          </a:stretch>
        </p:blipFill>
        <p:spPr bwMode="auto">
          <a:xfrm>
            <a:off x="228600" y="1371600"/>
            <a:ext cx="4543425" cy="463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677863" y="273050"/>
            <a:ext cx="7780337" cy="673100"/>
          </a:xfrm>
          <a:ln/>
        </p:spPr>
        <p:txBody>
          <a:bodyPr anchor="ct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What is a projectile?</a:t>
            </a:r>
          </a:p>
        </p:txBody>
      </p:sp>
      <p:sp>
        <p:nvSpPr>
          <p:cNvPr id="6146" name="Rectangle 2"/>
          <p:cNvSpPr>
            <a:spLocks noGrp="1" noChangeArrowheads="1"/>
          </p:cNvSpPr>
          <p:nvPr>
            <p:ph type="body" idx="4294967295"/>
          </p:nvPr>
        </p:nvSpPr>
        <p:spPr>
          <a:xfrm>
            <a:off x="685800" y="762001"/>
            <a:ext cx="8077200" cy="2819400"/>
          </a:xfrm>
          <a:ln/>
        </p:spPr>
        <p:txBody>
          <a:bodyPr>
            <a:normAutofit lnSpcReduction="10000"/>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 projectile is an object upon which the only force acting is gravity. A projectile is any object which once </a:t>
            </a:r>
            <a:r>
              <a:rPr lang="en-US" i="1" dirty="0"/>
              <a:t>projected</a:t>
            </a:r>
            <a:r>
              <a:rPr lang="en-US" dirty="0"/>
              <a:t> or dropped continues in motion by its own inertia and is influenced only by the downward force of gravity.</a:t>
            </a:r>
          </a:p>
        </p:txBody>
      </p:sp>
      <p:pic>
        <p:nvPicPr>
          <p:cNvPr id="6147" name="Picture 3"/>
          <p:cNvPicPr>
            <a:picLocks noChangeAspect="1" noChangeArrowheads="1"/>
          </p:cNvPicPr>
          <p:nvPr/>
        </p:nvPicPr>
        <p:blipFill>
          <a:blip r:embed="rId3" cstate="print"/>
          <a:srcRect/>
          <a:stretch>
            <a:fillRect/>
          </a:stretch>
        </p:blipFill>
        <p:spPr bwMode="auto">
          <a:xfrm>
            <a:off x="1231900" y="3581400"/>
            <a:ext cx="6769100" cy="32766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62000" y="0"/>
            <a:ext cx="7772400"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chemeClr val="accent2"/>
                </a:solidFill>
              </a:rPr>
              <a:t>3-7 Projectile Motion</a:t>
            </a:r>
          </a:p>
        </p:txBody>
      </p:sp>
      <p:sp>
        <p:nvSpPr>
          <p:cNvPr id="4099" name="Text Box 3"/>
          <p:cNvSpPr txBox="1">
            <a:spLocks noChangeArrowheads="1"/>
          </p:cNvSpPr>
          <p:nvPr/>
        </p:nvSpPr>
        <p:spPr bwMode="auto">
          <a:xfrm>
            <a:off x="4038600" y="838200"/>
            <a:ext cx="5105400" cy="5909310"/>
          </a:xfrm>
          <a:prstGeom prst="rect">
            <a:avLst/>
          </a:prstGeom>
          <a:noFill/>
          <a:ln w="9525">
            <a:noFill/>
            <a:miter lim="800000"/>
            <a:headEnd/>
            <a:tailEnd/>
          </a:ln>
        </p:spPr>
        <p:txBody>
          <a:bodyPr>
            <a:spAutoFit/>
          </a:bodyPr>
          <a:lstStyle/>
          <a:p>
            <a:pPr eaLnBrk="1" hangingPunct="1">
              <a:spcBef>
                <a:spcPct val="50000"/>
              </a:spcBef>
            </a:pPr>
            <a:r>
              <a:rPr lang="en-US" sz="2800" b="1" dirty="0">
                <a:solidFill>
                  <a:schemeClr val="accent2"/>
                </a:solidFill>
              </a:rPr>
              <a:t>The </a:t>
            </a:r>
            <a:r>
              <a:rPr lang="en-US" sz="2800" b="1" dirty="0"/>
              <a:t>speed</a:t>
            </a:r>
            <a:r>
              <a:rPr lang="en-US" sz="2800" b="1" dirty="0">
                <a:solidFill>
                  <a:schemeClr val="accent2"/>
                </a:solidFill>
              </a:rPr>
              <a:t> in the </a:t>
            </a:r>
            <a:r>
              <a:rPr lang="en-US" sz="2800" b="1" i="1" dirty="0">
                <a:solidFill>
                  <a:schemeClr val="accent2"/>
                </a:solidFill>
              </a:rPr>
              <a:t>x</a:t>
            </a:r>
            <a:r>
              <a:rPr lang="en-US" sz="2800" b="1" dirty="0">
                <a:solidFill>
                  <a:schemeClr val="accent2"/>
                </a:solidFill>
              </a:rPr>
              <a:t>-direction is constant; in the </a:t>
            </a:r>
            <a:r>
              <a:rPr lang="en-US" sz="2800" b="1" i="1" dirty="0">
                <a:solidFill>
                  <a:schemeClr val="accent2"/>
                </a:solidFill>
              </a:rPr>
              <a:t>y</a:t>
            </a:r>
            <a:r>
              <a:rPr lang="en-US" sz="2800" b="1" dirty="0">
                <a:solidFill>
                  <a:schemeClr val="accent2"/>
                </a:solidFill>
              </a:rPr>
              <a:t>-direction the object moves with constant </a:t>
            </a:r>
            <a:r>
              <a:rPr lang="en-US" sz="2800" b="1" dirty="0"/>
              <a:t>acceleration</a:t>
            </a:r>
            <a:r>
              <a:rPr lang="en-US" sz="2800" b="1" dirty="0">
                <a:solidFill>
                  <a:schemeClr val="accent2"/>
                </a:solidFill>
              </a:rPr>
              <a:t> </a:t>
            </a:r>
            <a:r>
              <a:rPr lang="en-US" sz="2800" b="1" i="1" dirty="0">
                <a:solidFill>
                  <a:schemeClr val="accent2"/>
                </a:solidFill>
              </a:rPr>
              <a:t>g</a:t>
            </a:r>
            <a:r>
              <a:rPr lang="en-US" sz="2800" b="1" dirty="0">
                <a:solidFill>
                  <a:schemeClr val="accent2"/>
                </a:solidFill>
              </a:rPr>
              <a:t>.</a:t>
            </a:r>
          </a:p>
          <a:p>
            <a:pPr eaLnBrk="1" hangingPunct="1">
              <a:spcBef>
                <a:spcPct val="50000"/>
              </a:spcBef>
            </a:pPr>
            <a:r>
              <a:rPr lang="en-US" sz="2800" b="1" dirty="0">
                <a:solidFill>
                  <a:schemeClr val="accent2"/>
                </a:solidFill>
              </a:rPr>
              <a:t>This photograph shows two balls that start to fall at the same time. The one on the right has an initial speed in the </a:t>
            </a:r>
            <a:r>
              <a:rPr lang="en-US" sz="2800" b="1" i="1" dirty="0">
                <a:solidFill>
                  <a:schemeClr val="accent2"/>
                </a:solidFill>
              </a:rPr>
              <a:t>x</a:t>
            </a:r>
            <a:r>
              <a:rPr lang="en-US" sz="2800" b="1" dirty="0">
                <a:solidFill>
                  <a:schemeClr val="accent2"/>
                </a:solidFill>
              </a:rPr>
              <a:t>-direction. It can be seen that vertical positions of the two balls are identical at identical times, while the horizontal position of the yellow ball increases linearly.</a:t>
            </a:r>
          </a:p>
        </p:txBody>
      </p:sp>
      <p:pic>
        <p:nvPicPr>
          <p:cNvPr id="4100" name="Picture 4"/>
          <p:cNvPicPr>
            <a:picLocks noChangeAspect="1" noChangeArrowheads="1"/>
          </p:cNvPicPr>
          <p:nvPr/>
        </p:nvPicPr>
        <p:blipFill>
          <a:blip r:embed="rId3" cstate="print"/>
          <a:srcRect/>
          <a:stretch>
            <a:fillRect/>
          </a:stretch>
        </p:blipFill>
        <p:spPr bwMode="auto">
          <a:xfrm>
            <a:off x="457200" y="1066800"/>
            <a:ext cx="3463925" cy="511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altLang="en-US"/>
              <a:t>Factors Influencing </a:t>
            </a:r>
            <a:br>
              <a:rPr lang="en-US" altLang="en-US"/>
            </a:br>
            <a:r>
              <a:rPr lang="en-US" altLang="en-US"/>
              <a:t>Projectile Trajectory</a:t>
            </a:r>
          </a:p>
        </p:txBody>
      </p:sp>
      <p:sp>
        <p:nvSpPr>
          <p:cNvPr id="26627" name="Rectangle 3"/>
          <p:cNvSpPr>
            <a:spLocks noGrp="1" noChangeArrowheads="1"/>
          </p:cNvSpPr>
          <p:nvPr>
            <p:ph type="body" sz="half" idx="1"/>
          </p:nvPr>
        </p:nvSpPr>
        <p:spPr/>
        <p:txBody>
          <a:bodyPr/>
          <a:lstStyle/>
          <a:p>
            <a:pPr>
              <a:buFontTx/>
              <a:buNone/>
            </a:pPr>
            <a:r>
              <a:rPr lang="en-US" altLang="en-US" dirty="0">
                <a:solidFill>
                  <a:schemeClr val="accent1">
                    <a:lumMod val="75000"/>
                  </a:schemeClr>
                </a:solidFill>
              </a:rPr>
              <a:t>Trajectory: the flight path of a projectile</a:t>
            </a:r>
          </a:p>
          <a:p>
            <a:r>
              <a:rPr lang="en-US" altLang="en-US" dirty="0"/>
              <a:t>Angle of projection</a:t>
            </a:r>
          </a:p>
          <a:p>
            <a:r>
              <a:rPr lang="en-US" altLang="en-US" dirty="0"/>
              <a:t>Projection speed</a:t>
            </a:r>
          </a:p>
          <a:p>
            <a:r>
              <a:rPr lang="en-US" altLang="en-US" dirty="0"/>
              <a:t>Relative height of projection</a:t>
            </a:r>
          </a:p>
        </p:txBody>
      </p:sp>
      <p:pic>
        <p:nvPicPr>
          <p:cNvPr id="26631" name="Picture 7" descr="1009"/>
          <p:cNvPicPr>
            <a:picLocks noGrp="1" noChangeAspect="1" noChangeArrowheads="1"/>
          </p:cNvPicPr>
          <p:nvPr>
            <p:ph sz="half" idx="2"/>
          </p:nvPr>
        </p:nvPicPr>
        <p:blipFill>
          <a:blip r:embed="rId3" cstate="print"/>
          <a:srcRect/>
          <a:stretch>
            <a:fillRect/>
          </a:stretch>
        </p:blipFill>
        <p:spPr>
          <a:xfrm>
            <a:off x="5715000" y="2590800"/>
            <a:ext cx="2974975" cy="28289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tLang="en-US"/>
              <a:t>Factors Influencing </a:t>
            </a:r>
            <a:br>
              <a:rPr lang="en-US" altLang="en-US"/>
            </a:br>
            <a:r>
              <a:rPr lang="en-US" altLang="en-US"/>
              <a:t>Projectile Trajectory </a:t>
            </a:r>
          </a:p>
        </p:txBody>
      </p:sp>
      <p:sp>
        <p:nvSpPr>
          <p:cNvPr id="28675" name="Rectangle 3"/>
          <p:cNvSpPr>
            <a:spLocks noGrp="1" noChangeArrowheads="1"/>
          </p:cNvSpPr>
          <p:nvPr>
            <p:ph type="body" sz="half" idx="1"/>
          </p:nvPr>
        </p:nvSpPr>
        <p:spPr/>
        <p:txBody>
          <a:bodyPr>
            <a:normAutofit fontScale="92500" lnSpcReduction="20000"/>
          </a:bodyPr>
          <a:lstStyle/>
          <a:p>
            <a:pPr>
              <a:buFontTx/>
              <a:buNone/>
            </a:pPr>
            <a:r>
              <a:rPr lang="en-US" altLang="en-US" dirty="0">
                <a:solidFill>
                  <a:schemeClr val="accent1">
                    <a:lumMod val="75000"/>
                  </a:schemeClr>
                </a:solidFill>
              </a:rPr>
              <a:t>Angle of Projection</a:t>
            </a:r>
          </a:p>
          <a:p>
            <a:r>
              <a:rPr lang="en-US" altLang="en-US" dirty="0"/>
              <a:t>General shapes</a:t>
            </a:r>
          </a:p>
          <a:p>
            <a:pPr lvl="1"/>
            <a:r>
              <a:rPr lang="en-US" altLang="en-US" dirty="0"/>
              <a:t>Perfectly vertical</a:t>
            </a:r>
          </a:p>
          <a:p>
            <a:pPr lvl="1"/>
            <a:r>
              <a:rPr lang="en-US" altLang="en-US" dirty="0"/>
              <a:t>Parabolic</a:t>
            </a:r>
          </a:p>
          <a:p>
            <a:pPr lvl="1"/>
            <a:r>
              <a:rPr lang="en-US" altLang="en-US" dirty="0"/>
              <a:t>Perfectly horizontal</a:t>
            </a:r>
          </a:p>
          <a:p>
            <a:r>
              <a:rPr lang="en-US" altLang="en-US" dirty="0"/>
              <a:t>Implications in sports</a:t>
            </a:r>
          </a:p>
          <a:p>
            <a:r>
              <a:rPr lang="en-US" altLang="en-US" dirty="0"/>
              <a:t>Air resistance may cause irregularities</a:t>
            </a:r>
          </a:p>
          <a:p>
            <a:pPr lvl="1"/>
            <a:endParaRPr lang="en-US" altLang="en-US" dirty="0"/>
          </a:p>
        </p:txBody>
      </p:sp>
      <p:pic>
        <p:nvPicPr>
          <p:cNvPr id="28677" name="Picture 5" descr="1010"/>
          <p:cNvPicPr>
            <a:picLocks noGrp="1" noChangeAspect="1" noChangeArrowheads="1"/>
          </p:cNvPicPr>
          <p:nvPr>
            <p:ph sz="half" idx="2"/>
          </p:nvPr>
        </p:nvPicPr>
        <p:blipFill>
          <a:blip r:embed="rId3" cstate="print"/>
          <a:srcRect/>
          <a:stretch>
            <a:fillRect/>
          </a:stretch>
        </p:blipFill>
        <p:spPr>
          <a:xfrm>
            <a:off x="6096000" y="2438400"/>
            <a:ext cx="3022600" cy="3810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04800" y="762000"/>
            <a:ext cx="5392738" cy="5867400"/>
          </a:xfrm>
          <a:prstGeom prst="rect">
            <a:avLst/>
          </a:prstGeom>
          <a:noFill/>
          <a:ln w="9525">
            <a:noFill/>
            <a:miter lim="800000"/>
            <a:headEnd/>
            <a:tailEnd/>
          </a:ln>
        </p:spPr>
      </p:pic>
      <p:sp>
        <p:nvSpPr>
          <p:cNvPr id="3075" name="Text Box 3"/>
          <p:cNvSpPr txBox="1">
            <a:spLocks noChangeArrowheads="1"/>
          </p:cNvSpPr>
          <p:nvPr/>
        </p:nvSpPr>
        <p:spPr bwMode="auto">
          <a:xfrm>
            <a:off x="5867400" y="838200"/>
            <a:ext cx="3048000" cy="2677656"/>
          </a:xfrm>
          <a:prstGeom prst="rect">
            <a:avLst/>
          </a:prstGeom>
          <a:noFill/>
          <a:ln w="9525">
            <a:noFill/>
            <a:miter lim="800000"/>
            <a:headEnd/>
            <a:tailEnd/>
          </a:ln>
        </p:spPr>
        <p:txBody>
          <a:bodyPr wrap="square">
            <a:spAutoFit/>
          </a:bodyPr>
          <a:lstStyle/>
          <a:p>
            <a:pPr eaLnBrk="1" hangingPunct="1">
              <a:spcBef>
                <a:spcPct val="50000"/>
              </a:spcBef>
            </a:pPr>
            <a:r>
              <a:rPr lang="en-US" sz="2800" b="1" dirty="0">
                <a:solidFill>
                  <a:schemeClr val="accent2"/>
                </a:solidFill>
              </a:rPr>
              <a:t>It can be understood by analyzing the </a:t>
            </a:r>
            <a:r>
              <a:rPr lang="en-US" sz="2800" b="1" dirty="0"/>
              <a:t>horizontal</a:t>
            </a:r>
            <a:r>
              <a:rPr lang="en-US" sz="2800" b="1" dirty="0">
                <a:solidFill>
                  <a:schemeClr val="accent2"/>
                </a:solidFill>
              </a:rPr>
              <a:t> and </a:t>
            </a:r>
            <a:r>
              <a:rPr lang="en-US" sz="2800" b="1" dirty="0"/>
              <a:t>vertical</a:t>
            </a:r>
            <a:r>
              <a:rPr lang="en-US" sz="2800" b="1" dirty="0">
                <a:solidFill>
                  <a:schemeClr val="accent2"/>
                </a:solidFill>
              </a:rPr>
              <a:t> motions </a:t>
            </a:r>
            <a:r>
              <a:rPr lang="en-US" sz="2800" b="1" i="1" dirty="0">
                <a:solidFill>
                  <a:schemeClr val="accent2"/>
                </a:solidFill>
              </a:rPr>
              <a:t>separately</a:t>
            </a:r>
            <a:r>
              <a:rPr lang="en-US" sz="2800" b="1" dirty="0">
                <a:solidFill>
                  <a:schemeClr val="accent2"/>
                </a:solidFill>
              </a:rPr>
              <a:t>.</a:t>
            </a:r>
            <a:endParaRPr lang="en-US" sz="2800" b="1" dirty="0"/>
          </a:p>
        </p:txBody>
      </p:sp>
      <p:sp>
        <p:nvSpPr>
          <p:cNvPr id="3076" name="Text Box 4"/>
          <p:cNvSpPr txBox="1">
            <a:spLocks noChangeArrowheads="1"/>
          </p:cNvSpPr>
          <p:nvPr/>
        </p:nvSpPr>
        <p:spPr bwMode="auto">
          <a:xfrm>
            <a:off x="762000" y="0"/>
            <a:ext cx="7772400" cy="579438"/>
          </a:xfrm>
          <a:prstGeom prst="rect">
            <a:avLst/>
          </a:prstGeom>
          <a:noFill/>
          <a:ln w="9525">
            <a:noFill/>
            <a:miter lim="800000"/>
            <a:headEnd/>
            <a:tailEnd/>
          </a:ln>
        </p:spPr>
        <p:txBody>
          <a:bodyPr>
            <a:spAutoFit/>
          </a:bodyPr>
          <a:lstStyle/>
          <a:p>
            <a:pPr algn="ctr" eaLnBrk="1" hangingPunct="1">
              <a:spcBef>
                <a:spcPct val="50000"/>
              </a:spcBef>
            </a:pPr>
            <a:r>
              <a:rPr lang="en-US" sz="3200" b="1" dirty="0" smtClean="0">
                <a:solidFill>
                  <a:schemeClr val="accent2"/>
                </a:solidFill>
              </a:rPr>
              <a:t>Projectile </a:t>
            </a:r>
            <a:r>
              <a:rPr lang="en-US" sz="3200" b="1" dirty="0">
                <a:solidFill>
                  <a:schemeClr val="accent2"/>
                </a:solidFill>
              </a:rPr>
              <a:t>Motion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62000" y="0"/>
            <a:ext cx="7772400" cy="1066800"/>
          </a:xfrm>
          <a:prstGeom prst="rect">
            <a:avLst/>
          </a:prstGeom>
          <a:noFill/>
          <a:ln w="9525">
            <a:noFill/>
            <a:miter lim="800000"/>
            <a:headEnd/>
            <a:tailEnd/>
          </a:ln>
        </p:spPr>
        <p:txBody>
          <a:bodyPr>
            <a:spAutoFit/>
          </a:bodyPr>
          <a:lstStyle/>
          <a:p>
            <a:pPr algn="ctr" eaLnBrk="1" hangingPunct="1">
              <a:spcBef>
                <a:spcPct val="50000"/>
              </a:spcBef>
            </a:pPr>
            <a:r>
              <a:rPr lang="en-US" sz="3200" b="1" dirty="0" smtClean="0">
                <a:solidFill>
                  <a:schemeClr val="accent2"/>
                </a:solidFill>
              </a:rPr>
              <a:t> </a:t>
            </a:r>
            <a:r>
              <a:rPr lang="en-US" sz="3200" b="1" dirty="0">
                <a:solidFill>
                  <a:schemeClr val="accent2"/>
                </a:solidFill>
              </a:rPr>
              <a:t>Solving Problems Involving Projectile Motion</a:t>
            </a:r>
          </a:p>
        </p:txBody>
      </p:sp>
      <p:sp>
        <p:nvSpPr>
          <p:cNvPr id="7171" name="Text Box 3"/>
          <p:cNvSpPr txBox="1">
            <a:spLocks noChangeArrowheads="1"/>
          </p:cNvSpPr>
          <p:nvPr/>
        </p:nvSpPr>
        <p:spPr bwMode="auto">
          <a:xfrm>
            <a:off x="228600" y="1219200"/>
            <a:ext cx="8610600" cy="5047536"/>
          </a:xfrm>
          <a:prstGeom prst="rect">
            <a:avLst/>
          </a:prstGeom>
          <a:noFill/>
          <a:ln w="9525">
            <a:noFill/>
            <a:miter lim="800000"/>
            <a:headEnd/>
            <a:tailEnd/>
          </a:ln>
        </p:spPr>
        <p:txBody>
          <a:bodyPr>
            <a:spAutoFit/>
          </a:bodyPr>
          <a:lstStyle/>
          <a:p>
            <a:pPr marL="342900" indent="-342900" eaLnBrk="1" hangingPunct="1">
              <a:spcBef>
                <a:spcPct val="50000"/>
              </a:spcBef>
              <a:buFontTx/>
              <a:buAutoNum type="arabicPeriod"/>
            </a:pPr>
            <a:r>
              <a:rPr lang="en-US" sz="2800" b="1" dirty="0">
                <a:solidFill>
                  <a:schemeClr val="accent2"/>
                </a:solidFill>
              </a:rPr>
              <a:t> </a:t>
            </a:r>
            <a:r>
              <a:rPr lang="en-US" sz="2800" b="1" dirty="0"/>
              <a:t>Read</a:t>
            </a:r>
            <a:r>
              <a:rPr lang="en-US" sz="2800" b="1" dirty="0">
                <a:solidFill>
                  <a:schemeClr val="accent2"/>
                </a:solidFill>
              </a:rPr>
              <a:t> the problem </a:t>
            </a:r>
            <a:r>
              <a:rPr lang="en-US" sz="2800" b="1" dirty="0" smtClean="0">
                <a:solidFill>
                  <a:schemeClr val="accent2"/>
                </a:solidFill>
              </a:rPr>
              <a:t>carefully.</a:t>
            </a:r>
            <a:endParaRPr lang="en-US" sz="2800" b="1" dirty="0">
              <a:solidFill>
                <a:schemeClr val="accent2"/>
              </a:solidFill>
            </a:endParaRPr>
          </a:p>
          <a:p>
            <a:pPr marL="342900" indent="-342900" eaLnBrk="1" hangingPunct="1">
              <a:spcBef>
                <a:spcPct val="50000"/>
              </a:spcBef>
              <a:buFontTx/>
              <a:buAutoNum type="arabicPeriod"/>
            </a:pPr>
            <a:r>
              <a:rPr lang="en-US" sz="2800" b="1" dirty="0">
                <a:solidFill>
                  <a:schemeClr val="accent2"/>
                </a:solidFill>
              </a:rPr>
              <a:t> </a:t>
            </a:r>
            <a:r>
              <a:rPr lang="en-US" sz="2800" b="1" dirty="0"/>
              <a:t>Draw</a:t>
            </a:r>
            <a:r>
              <a:rPr lang="en-US" sz="2800" b="1" dirty="0">
                <a:solidFill>
                  <a:schemeClr val="accent2"/>
                </a:solidFill>
              </a:rPr>
              <a:t> a diagram.</a:t>
            </a:r>
          </a:p>
          <a:p>
            <a:pPr marL="342900" indent="-342900" eaLnBrk="1" hangingPunct="1">
              <a:spcBef>
                <a:spcPct val="50000"/>
              </a:spcBef>
              <a:buFontTx/>
              <a:buAutoNum type="arabicPeriod"/>
            </a:pPr>
            <a:r>
              <a:rPr lang="en-US" sz="2800" b="1" dirty="0">
                <a:solidFill>
                  <a:schemeClr val="accent2"/>
                </a:solidFill>
              </a:rPr>
              <a:t> </a:t>
            </a:r>
            <a:r>
              <a:rPr lang="en-US" sz="2800" b="1" dirty="0" smtClean="0"/>
              <a:t>List </a:t>
            </a:r>
            <a:r>
              <a:rPr lang="en-US" sz="2800" b="1" dirty="0" smtClean="0">
                <a:solidFill>
                  <a:schemeClr val="accent2"/>
                </a:solidFill>
              </a:rPr>
              <a:t>what you know from the problem and what you need to solve for.</a:t>
            </a:r>
            <a:endParaRPr lang="en-US" sz="2800" b="1" dirty="0">
              <a:solidFill>
                <a:schemeClr val="accent2"/>
              </a:solidFill>
            </a:endParaRPr>
          </a:p>
          <a:p>
            <a:pPr marL="342900" indent="-342900" eaLnBrk="1" hangingPunct="1">
              <a:spcBef>
                <a:spcPct val="50000"/>
              </a:spcBef>
              <a:buFontTx/>
              <a:buAutoNum type="arabicPeriod"/>
            </a:pPr>
            <a:r>
              <a:rPr lang="en-US" sz="2800" b="1" dirty="0" smtClean="0">
                <a:solidFill>
                  <a:schemeClr val="accent2"/>
                </a:solidFill>
              </a:rPr>
              <a:t> </a:t>
            </a:r>
            <a:r>
              <a:rPr lang="en-US" sz="2800" b="1" dirty="0" smtClean="0"/>
              <a:t>Determine </a:t>
            </a:r>
            <a:r>
              <a:rPr lang="en-US" sz="2800" b="1" dirty="0" smtClean="0">
                <a:solidFill>
                  <a:schemeClr val="accent2"/>
                </a:solidFill>
              </a:rPr>
              <a:t> </a:t>
            </a:r>
            <a:r>
              <a:rPr lang="en-US" sz="2800" b="1" dirty="0" smtClean="0">
                <a:solidFill>
                  <a:schemeClr val="accent2"/>
                </a:solidFill>
              </a:rPr>
              <a:t>which equations for vertical motion or horizontal motion will help you solve the problem. You may need more than one equation.</a:t>
            </a:r>
            <a:endParaRPr lang="en-US" sz="2800" b="1" dirty="0">
              <a:solidFill>
                <a:schemeClr val="accent2"/>
              </a:solidFill>
            </a:endParaRPr>
          </a:p>
          <a:p>
            <a:pPr marL="342900" indent="-342900" eaLnBrk="1" hangingPunct="1">
              <a:spcBef>
                <a:spcPct val="50000"/>
              </a:spcBef>
              <a:buFontTx/>
              <a:buAutoNum type="arabicPeriod"/>
            </a:pPr>
            <a:r>
              <a:rPr lang="en-US" sz="2800" b="1" dirty="0">
                <a:solidFill>
                  <a:schemeClr val="accent2"/>
                </a:solidFill>
              </a:rPr>
              <a:t> </a:t>
            </a:r>
            <a:r>
              <a:rPr lang="en-US" sz="2800" b="1" dirty="0"/>
              <a:t>Examine</a:t>
            </a:r>
            <a:r>
              <a:rPr lang="en-US" sz="2800" b="1" dirty="0">
                <a:solidFill>
                  <a:schemeClr val="accent2"/>
                </a:solidFill>
              </a:rPr>
              <a:t> the </a:t>
            </a:r>
            <a:r>
              <a:rPr lang="en-US" sz="2800" b="1" i="1" dirty="0">
                <a:solidFill>
                  <a:schemeClr val="accent2"/>
                </a:solidFill>
              </a:rPr>
              <a:t>x</a:t>
            </a:r>
            <a:r>
              <a:rPr lang="en-US" sz="2800" b="1" dirty="0">
                <a:solidFill>
                  <a:schemeClr val="accent2"/>
                </a:solidFill>
              </a:rPr>
              <a:t> and </a:t>
            </a:r>
            <a:r>
              <a:rPr lang="en-US" sz="2800" b="1" i="1" dirty="0">
                <a:solidFill>
                  <a:schemeClr val="accent2"/>
                </a:solidFill>
              </a:rPr>
              <a:t>y</a:t>
            </a:r>
            <a:r>
              <a:rPr lang="en-US" sz="2800" b="1" dirty="0">
                <a:solidFill>
                  <a:schemeClr val="accent2"/>
                </a:solidFill>
              </a:rPr>
              <a:t> motions </a:t>
            </a:r>
            <a:r>
              <a:rPr lang="en-US" sz="2800" b="1" dirty="0" smtClean="0">
                <a:solidFill>
                  <a:schemeClr val="accent2"/>
                </a:solidFill>
              </a:rPr>
              <a:t>separately.</a:t>
            </a:r>
          </a:p>
          <a:p>
            <a:pPr marL="342900" indent="-342900" eaLnBrk="1" hangingPunct="1">
              <a:spcBef>
                <a:spcPct val="50000"/>
              </a:spcBef>
              <a:buFontTx/>
              <a:buAutoNum type="arabicPeriod"/>
            </a:pPr>
            <a:r>
              <a:rPr lang="en-US" sz="2800" b="1" dirty="0" smtClean="0">
                <a:solidFill>
                  <a:schemeClr val="accent2"/>
                </a:solidFill>
              </a:rPr>
              <a:t> </a:t>
            </a:r>
            <a:r>
              <a:rPr lang="en-US" sz="2800" b="1" dirty="0" smtClean="0"/>
              <a:t>Solve</a:t>
            </a:r>
            <a:r>
              <a:rPr lang="en-US" sz="2800" b="1" dirty="0" smtClean="0">
                <a:solidFill>
                  <a:schemeClr val="accent2"/>
                </a:solidFill>
              </a:rPr>
              <a:t> </a:t>
            </a:r>
            <a:r>
              <a:rPr lang="en-US" sz="2800" b="1" dirty="0" smtClean="0">
                <a:solidFill>
                  <a:schemeClr val="accent2"/>
                </a:solidFill>
              </a:rPr>
              <a:t>the problem and </a:t>
            </a:r>
            <a:r>
              <a:rPr lang="en-US" sz="2800" b="1" dirty="0" smtClean="0"/>
              <a:t>check</a:t>
            </a:r>
            <a:r>
              <a:rPr lang="en-US" sz="2800" b="1" dirty="0" smtClean="0">
                <a:solidFill>
                  <a:schemeClr val="accent2"/>
                </a:solidFill>
              </a:rPr>
              <a:t> your work.</a:t>
            </a:r>
            <a:endParaRPr lang="en-US" sz="28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lide(fromBottom)">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slide(fromBottom)">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slide(fromBottom)">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slide(fromBottom)">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slide(fromBottom)">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slide(fromBottom)">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altLang="en-US" dirty="0" smtClean="0"/>
              <a:t>Equations for Projectile Motion</a:t>
            </a:r>
            <a:endParaRPr lang="en-US" altLang="en-US" dirty="0"/>
          </a:p>
        </p:txBody>
      </p:sp>
      <p:sp>
        <p:nvSpPr>
          <p:cNvPr id="36867" name="Rectangle 3"/>
          <p:cNvSpPr>
            <a:spLocks noGrp="1" noChangeArrowheads="1"/>
          </p:cNvSpPr>
          <p:nvPr>
            <p:ph type="body" idx="1"/>
          </p:nvPr>
        </p:nvSpPr>
        <p:spPr/>
        <p:txBody>
          <a:bodyPr>
            <a:normAutofit/>
          </a:bodyPr>
          <a:lstStyle/>
          <a:p>
            <a:pPr>
              <a:buFontTx/>
              <a:buNone/>
            </a:pPr>
            <a:r>
              <a:rPr lang="en-US" altLang="en-US" dirty="0" smtClean="0"/>
              <a:t>Horizontal distance</a:t>
            </a:r>
            <a:r>
              <a:rPr lang="en-US" altLang="en-US" dirty="0" smtClean="0"/>
              <a:t>:	∆</a:t>
            </a:r>
            <a:r>
              <a:rPr lang="en-US" altLang="en-US" dirty="0" smtClean="0"/>
              <a:t>X</a:t>
            </a:r>
            <a:r>
              <a:rPr lang="en-US" altLang="en-US" baseline="-25000" dirty="0" smtClean="0"/>
              <a:t>x</a:t>
            </a:r>
            <a:r>
              <a:rPr lang="en-US" altLang="en-US" dirty="0" smtClean="0"/>
              <a:t>= </a:t>
            </a:r>
            <a:r>
              <a:rPr lang="en-US" altLang="en-US" dirty="0" err="1" smtClean="0"/>
              <a:t>v</a:t>
            </a:r>
            <a:r>
              <a:rPr lang="en-US" altLang="en-US" baseline="-25000" dirty="0" err="1" smtClean="0"/>
              <a:t>x</a:t>
            </a:r>
            <a:r>
              <a:rPr lang="en-US" altLang="en-US" dirty="0" err="1" smtClean="0"/>
              <a:t>t</a:t>
            </a:r>
            <a:endParaRPr lang="en-US" altLang="en-US" dirty="0" smtClean="0"/>
          </a:p>
          <a:p>
            <a:pPr>
              <a:buFontTx/>
              <a:buNone/>
            </a:pPr>
            <a:endParaRPr lang="en-US" altLang="en-US" dirty="0" smtClean="0"/>
          </a:p>
          <a:p>
            <a:pPr>
              <a:buFontTx/>
              <a:buNone/>
            </a:pPr>
            <a:r>
              <a:rPr lang="en-US" altLang="en-US" dirty="0" smtClean="0"/>
              <a:t>Vertical </a:t>
            </a:r>
            <a:r>
              <a:rPr lang="en-US" altLang="en-US" dirty="0" smtClean="0"/>
              <a:t>velocity:		</a:t>
            </a:r>
            <a:r>
              <a:rPr lang="en-US" altLang="en-US" dirty="0" err="1" smtClean="0"/>
              <a:t>v</a:t>
            </a:r>
            <a:r>
              <a:rPr lang="en-US" altLang="en-US" sz="2800" baseline="-25000" dirty="0" err="1" smtClean="0"/>
              <a:t>y</a:t>
            </a:r>
            <a:r>
              <a:rPr lang="en-US" altLang="en-US" sz="2400" dirty="0" smtClean="0"/>
              <a:t>=</a:t>
            </a:r>
            <a:r>
              <a:rPr lang="en-US" altLang="en-US" dirty="0" smtClean="0"/>
              <a:t>at </a:t>
            </a:r>
            <a:r>
              <a:rPr lang="en-US" altLang="en-US" sz="2400" dirty="0" smtClean="0"/>
              <a:t> </a:t>
            </a:r>
            <a:r>
              <a:rPr lang="en-US" altLang="en-US" dirty="0" smtClean="0"/>
              <a:t>(a=g=9.8m/s</a:t>
            </a:r>
            <a:r>
              <a:rPr lang="en-US" altLang="en-US" baseline="30000" dirty="0" smtClean="0"/>
              <a:t>2</a:t>
            </a:r>
            <a:r>
              <a:rPr lang="en-US" altLang="en-US" dirty="0" smtClean="0"/>
              <a:t>)</a:t>
            </a:r>
          </a:p>
          <a:p>
            <a:pPr>
              <a:buFontTx/>
              <a:buNone/>
            </a:pPr>
            <a:endParaRPr lang="en-US" altLang="en-US" dirty="0" smtClean="0"/>
          </a:p>
          <a:p>
            <a:pPr>
              <a:buFontTx/>
              <a:buNone/>
            </a:pPr>
            <a:r>
              <a:rPr lang="en-US" altLang="en-US" dirty="0" smtClean="0"/>
              <a:t>Vertical distance</a:t>
            </a:r>
            <a:r>
              <a:rPr lang="en-US" altLang="en-US" dirty="0" smtClean="0"/>
              <a:t>:	∆</a:t>
            </a:r>
            <a:r>
              <a:rPr lang="en-US" altLang="en-US" dirty="0" err="1" smtClean="0"/>
              <a:t>x</a:t>
            </a:r>
            <a:r>
              <a:rPr lang="en-US" altLang="en-US" baseline="-25000" dirty="0" err="1" smtClean="0"/>
              <a:t>y</a:t>
            </a:r>
            <a:r>
              <a:rPr lang="en-US" altLang="en-US" sz="2800" dirty="0" smtClean="0"/>
              <a:t>= </a:t>
            </a:r>
            <a:r>
              <a:rPr lang="en-US" altLang="en-US" dirty="0" smtClean="0"/>
              <a:t>1/2at</a:t>
            </a:r>
            <a:r>
              <a:rPr lang="en-US" altLang="en-US" baseline="30000" dirty="0" smtClean="0"/>
              <a:t>2</a:t>
            </a:r>
            <a:r>
              <a:rPr lang="en-US" altLang="en-US" sz="2800" dirty="0" smtClean="0"/>
              <a:t> </a:t>
            </a:r>
            <a:r>
              <a:rPr lang="en-US" altLang="en-US" dirty="0" smtClean="0"/>
              <a:t>(a=g=9.8 m/s</a:t>
            </a:r>
            <a:r>
              <a:rPr lang="en-US" altLang="en-US" baseline="30000" dirty="0" smtClean="0"/>
              <a:t>2</a:t>
            </a:r>
            <a:r>
              <a:rPr lang="en-US" altLang="en-US" dirty="0" smtClean="0"/>
              <a:t>)</a:t>
            </a:r>
          </a:p>
          <a:p>
            <a:pPr>
              <a:buFontTx/>
              <a:buNone/>
            </a:pPr>
            <a:endParaRPr lang="en-US" altLang="en-US" sz="2400" dirty="0" smtClean="0"/>
          </a:p>
          <a:p>
            <a:pPr>
              <a:buFontTx/>
              <a:buNone/>
            </a:pPr>
            <a:r>
              <a:rPr lang="en-US" alt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slide(from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slide(fromLeft)">
                                      <p:cBhvr>
                                        <p:cTn id="12" dur="500"/>
                                        <p:tgtEl>
                                          <p:spTgt spid="36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slide(fromLeft)">
                                      <p:cBhvr>
                                        <p:cTn id="17"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1110</Words>
  <Application>Microsoft Office PowerPoint</Application>
  <PresentationFormat>On-screen Show (4:3)</PresentationFormat>
  <Paragraphs>114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Projectile Motion</vt:lpstr>
      <vt:lpstr>Slide 2</vt:lpstr>
      <vt:lpstr>What is a projectile?</vt:lpstr>
      <vt:lpstr>Slide 4</vt:lpstr>
      <vt:lpstr>Factors Influencing  Projectile Trajectory</vt:lpstr>
      <vt:lpstr>Factors Influencing  Projectile Trajectory </vt:lpstr>
      <vt:lpstr>Slide 7</vt:lpstr>
      <vt:lpstr>Slide 8</vt:lpstr>
      <vt:lpstr>Equations for Projectile Motion</vt:lpstr>
      <vt:lpstr>Slide 10</vt:lpstr>
      <vt:lpstr>Slide 11</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Laura</cp:lastModifiedBy>
  <cp:revision>19</cp:revision>
  <dcterms:created xsi:type="dcterms:W3CDTF">2011-10-25T14:13:13Z</dcterms:created>
  <dcterms:modified xsi:type="dcterms:W3CDTF">2011-10-31T00:42:32Z</dcterms:modified>
</cp:coreProperties>
</file>