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2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0563C-3429-477C-A7FD-05770A8F853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534B4-7F2A-4EA2-A5C8-5F7AAC9CF0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864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E317C6-F5A5-4C11-BA89-433EB40F5FA0}" type="slidenum">
              <a:rPr lang="en-US"/>
              <a:pPr/>
              <a:t>4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81000"/>
            <a:ext cx="762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7048836-436E-45F5-B480-C5FB1F8542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CDF07-D6F1-405B-8841-2B9B4154C13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DF07-D6F1-405B-8841-2B9B4154C139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4E3AB-F102-46D9-87BA-6646EEF69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.google.com/videoplay?docid=692689157225978499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Free Fall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pi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5378450" cy="6400800"/>
          </a:xfrm>
          <a:prstGeom prst="rect">
            <a:avLst/>
          </a:prstGeom>
          <a:noFill/>
        </p:spPr>
      </p:pic>
      <p:pic>
        <p:nvPicPr>
          <p:cNvPr id="26628" name="Picture 4" descr="pisa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905000"/>
            <a:ext cx="4695825" cy="3179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Free Fall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r>
              <a:rPr lang="en-US" dirty="0"/>
              <a:t>Objects whose only acceleration is due to gravity are in </a:t>
            </a:r>
            <a:r>
              <a:rPr lang="en-US" u="sng" dirty="0"/>
              <a:t>free fall</a:t>
            </a:r>
            <a:r>
              <a:rPr lang="en-US" dirty="0"/>
              <a:t>.</a:t>
            </a:r>
          </a:p>
          <a:p>
            <a:r>
              <a:rPr lang="en-US" dirty="0"/>
              <a:t>Theoretically, objects in free fall continue to accelerate as long as they are falling.</a:t>
            </a:r>
          </a:p>
          <a:p>
            <a:r>
              <a:rPr lang="en-US" b="1" dirty="0">
                <a:solidFill>
                  <a:schemeClr val="folHlink"/>
                </a:solidFill>
                <a:hlinkClick r:id="rId2"/>
              </a:rPr>
              <a:t>All free falling objects accelerate at the same rate regardless of their mass.</a:t>
            </a:r>
            <a:r>
              <a:rPr lang="en-US" b="1" dirty="0">
                <a:solidFill>
                  <a:schemeClr val="folHlink"/>
                </a:solidFill>
              </a:rPr>
              <a:t> (9.8 m/s</a:t>
            </a:r>
            <a:r>
              <a:rPr lang="en-US" b="1" baseline="30000" dirty="0">
                <a:solidFill>
                  <a:schemeClr val="folHlink"/>
                </a:solidFill>
              </a:rPr>
              <a:t>2</a:t>
            </a:r>
            <a:r>
              <a:rPr lang="en-US" b="1" dirty="0">
                <a:solidFill>
                  <a:schemeClr val="folHlink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Free fall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5181600" cy="5638800"/>
          </a:xfrm>
        </p:spPr>
        <p:txBody>
          <a:bodyPr/>
          <a:lstStyle/>
          <a:p>
            <a:r>
              <a:rPr lang="en-US" sz="2800" dirty="0"/>
              <a:t>The constant acceleration of an object moving only under the force of gravity is "g". 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  <a:p>
            <a:r>
              <a:rPr lang="en-US" sz="2800" dirty="0" smtClean="0"/>
              <a:t>If </a:t>
            </a:r>
            <a:r>
              <a:rPr lang="en-US" sz="2800" dirty="0"/>
              <a:t>there was no air, all objects would fall at the same </a:t>
            </a:r>
            <a:r>
              <a:rPr lang="en-US" sz="2800" dirty="0" smtClean="0"/>
              <a:t>speed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Doesn’t depend on mass</a:t>
            </a:r>
          </a:p>
          <a:p>
            <a:endParaRPr lang="en-US" sz="2800" dirty="0"/>
          </a:p>
        </p:txBody>
      </p:sp>
      <p:pic>
        <p:nvPicPr>
          <p:cNvPr id="34820" name="Picture 4" descr="cowfall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676400"/>
            <a:ext cx="4030663" cy="44958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1828800" y="685800"/>
            <a:ext cx="5715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4400" dirty="0" smtClean="0">
                <a:latin typeface="Arial" charset="0"/>
              </a:rPr>
              <a:t>Free </a:t>
            </a:r>
            <a:r>
              <a:rPr lang="en-US" sz="4400" dirty="0">
                <a:latin typeface="Arial" charset="0"/>
              </a:rPr>
              <a:t>Fall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83820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400" dirty="0">
                <a:latin typeface="Arial" charset="0"/>
              </a:rPr>
              <a:t>The rate of falling increases by 9.8 m/s every </a:t>
            </a:r>
            <a:r>
              <a:rPr lang="en-US" sz="2400" dirty="0" smtClean="0">
                <a:latin typeface="Arial" charset="0"/>
              </a:rPr>
              <a:t>second (m/s</a:t>
            </a:r>
            <a:r>
              <a:rPr lang="en-US" sz="2400" baseline="30000" dirty="0" smtClean="0">
                <a:latin typeface="Arial" charset="0"/>
              </a:rPr>
              <a:t>2</a:t>
            </a:r>
            <a:r>
              <a:rPr lang="en-US" sz="2400" dirty="0" smtClean="0">
                <a:latin typeface="Arial" charset="0"/>
              </a:rPr>
              <a:t>).</a:t>
            </a:r>
          </a:p>
          <a:p>
            <a:pPr algn="l">
              <a:lnSpc>
                <a:spcPct val="100000"/>
              </a:lnSpc>
            </a:pPr>
            <a:endParaRPr lang="en-US" sz="2400" dirty="0" smtClean="0">
              <a:latin typeface="Arial" charset="0"/>
            </a:endParaRPr>
          </a:p>
          <a:p>
            <a:pPr algn="l">
              <a:lnSpc>
                <a:spcPct val="100000"/>
              </a:lnSpc>
            </a:pPr>
            <a:endParaRPr lang="en-US" sz="2400" dirty="0">
              <a:latin typeface="Arial" charset="0"/>
            </a:endParaRPr>
          </a:p>
        </p:txBody>
      </p:sp>
      <p:pic>
        <p:nvPicPr>
          <p:cNvPr id="105479" name="Picture 7" descr="tam2s6_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209800"/>
            <a:ext cx="2619375" cy="452437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14400" y="2286000"/>
            <a:ext cx="3505200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 smtClean="0"/>
              <a:t>Time (</a:t>
            </a:r>
            <a:r>
              <a:rPr lang="en-US" sz="2400" b="1" dirty="0" smtClean="0"/>
              <a:t>s)        Velocity </a:t>
            </a:r>
            <a:r>
              <a:rPr lang="en-US" sz="2400" b="1" dirty="0" smtClean="0"/>
              <a:t>(</a:t>
            </a:r>
            <a:r>
              <a:rPr lang="en-US" sz="2400" b="1" dirty="0" smtClean="0"/>
              <a:t>m/s)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      0	                0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      1</a:t>
            </a:r>
            <a:r>
              <a:rPr lang="en-US" sz="2400" dirty="0" smtClean="0"/>
              <a:t>	</a:t>
            </a:r>
            <a:r>
              <a:rPr lang="en-US" sz="2400" dirty="0" smtClean="0"/>
              <a:t>            - </a:t>
            </a:r>
            <a:r>
              <a:rPr lang="en-US" sz="2400" dirty="0" smtClean="0"/>
              <a:t>9.8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      2</a:t>
            </a:r>
            <a:r>
              <a:rPr lang="en-US" sz="2400" dirty="0" smtClean="0"/>
              <a:t>	</a:t>
            </a:r>
            <a:r>
              <a:rPr lang="en-US" sz="2400" dirty="0" smtClean="0"/>
              <a:t>           - </a:t>
            </a:r>
            <a:r>
              <a:rPr lang="en-US" sz="2400" dirty="0" smtClean="0"/>
              <a:t>19.6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      3</a:t>
            </a:r>
            <a:r>
              <a:rPr lang="en-US" sz="2400" dirty="0" smtClean="0"/>
              <a:t>	</a:t>
            </a:r>
            <a:r>
              <a:rPr lang="en-US" sz="2400" dirty="0" smtClean="0"/>
              <a:t>           - </a:t>
            </a:r>
            <a:r>
              <a:rPr lang="en-US" sz="2400" dirty="0" smtClean="0"/>
              <a:t>29.4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      4</a:t>
            </a:r>
            <a:r>
              <a:rPr lang="en-US" sz="2400" dirty="0" smtClean="0"/>
              <a:t>	</a:t>
            </a:r>
            <a:r>
              <a:rPr lang="en-US" sz="2400" dirty="0" smtClean="0"/>
              <a:t>           - </a:t>
            </a:r>
            <a:r>
              <a:rPr lang="en-US" sz="2400" dirty="0" smtClean="0"/>
              <a:t>39.2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       5</a:t>
            </a:r>
            <a:r>
              <a:rPr lang="en-US" sz="2400" dirty="0" smtClean="0"/>
              <a:t>	</a:t>
            </a:r>
            <a:r>
              <a:rPr lang="en-US" sz="2400" dirty="0" smtClean="0"/>
              <a:t>           - </a:t>
            </a:r>
            <a:r>
              <a:rPr lang="en-US" sz="2400" dirty="0" smtClean="0"/>
              <a:t>49.0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6" name="Picture 4" descr="tam2s6_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81200"/>
            <a:ext cx="3810000" cy="4124325"/>
          </a:xfrm>
          <a:prstGeom prst="rect">
            <a:avLst/>
          </a:prstGeom>
          <a:noFill/>
        </p:spPr>
      </p:pic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1905000" y="609600"/>
            <a:ext cx="5715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4400" dirty="0" smtClean="0">
                <a:latin typeface="Arial" charset="0"/>
              </a:rPr>
              <a:t>Air </a:t>
            </a:r>
            <a:r>
              <a:rPr lang="en-US" sz="4400" dirty="0">
                <a:latin typeface="Arial" charset="0"/>
              </a:rPr>
              <a:t>Resistance</a:t>
            </a:r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914400" y="1981200"/>
            <a:ext cx="3657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b="0" dirty="0"/>
              <a:t>In air…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 b="0" dirty="0"/>
              <a:t>A stone falls faster than a feather</a:t>
            </a:r>
          </a:p>
          <a:p>
            <a:pPr marL="1143000" lvl="2" indent="-2286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b="0" dirty="0"/>
              <a:t>Air resistance affects stone less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b="0" dirty="0"/>
              <a:t>In a vacuum</a:t>
            </a:r>
          </a:p>
          <a:p>
            <a:pPr marL="742950" lvl="1" indent="-285750" algn="l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400" b="0" dirty="0"/>
              <a:t>A stone and a feather will fall at the same speed.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47.812"/>
  <p:tag name="AUDIO_ID" val="27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146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Free Fall</vt:lpstr>
      <vt:lpstr>Slide 2</vt:lpstr>
      <vt:lpstr>Free Fall</vt:lpstr>
      <vt:lpstr>Free fall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Fall</dc:title>
  <dc:creator>Administrator</dc:creator>
  <cp:lastModifiedBy>Administrator</cp:lastModifiedBy>
  <cp:revision>3</cp:revision>
  <dcterms:created xsi:type="dcterms:W3CDTF">2011-10-21T17:52:32Z</dcterms:created>
  <dcterms:modified xsi:type="dcterms:W3CDTF">2011-10-25T13:06:18Z</dcterms:modified>
</cp:coreProperties>
</file>