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32E5D-9072-4760-BEF8-4AB33DBC1FE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831DE-CC5E-49FE-B331-8BD0C726D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E758E-EB97-4ACD-A948-F2B9285A696E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BF398493-0A99-4895-8F11-35100F12E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5071E-1778-4868-B2CC-85CCF42D2C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10223-6E2F-4FDE-BF86-05946025FD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C721B-4214-4604-9495-63D5BFFEA3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83D0A-9A4B-4687-A7BB-920237A8E3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BE-482A-47A0-80F8-26B6E1B783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D3F73-8951-446C-A650-D0DD50A8EF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06249-311F-4CFE-A642-5EE0E36A6F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AD2D3-24CE-47D7-B66F-A9FC67D4C9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E7F02-59C0-44F2-B778-0798C2A9B8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88432-10CA-4460-90BB-DA9D684315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BDC7D2-334D-4834-BA16-C070750EECF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Motion Maps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Motion Map Parts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   </a:t>
            </a:r>
            <a:r>
              <a:rPr lang="en-US" u="sng"/>
              <a:t>The dot</a:t>
            </a:r>
            <a:r>
              <a:rPr lang="en-US"/>
              <a:t>:   Indicates the position of the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object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    </a:t>
            </a:r>
            <a:r>
              <a:rPr lang="en-US" u="sng"/>
              <a:t>The arrow:</a:t>
            </a:r>
            <a:r>
              <a:rPr lang="en-US"/>
              <a:t>  indicates the direction and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speed of the object.  (sometimes called a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vector) 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685800" y="2057400"/>
            <a:ext cx="381000" cy="381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3886200"/>
            <a:ext cx="609600" cy="0"/>
          </a:xfrm>
          <a:prstGeom prst="line">
            <a:avLst/>
          </a:prstGeom>
          <a:noFill/>
          <a:ln w="1016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Dots and Arrows Together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Dot alone = not moving.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Dot and arrow together: </a:t>
            </a:r>
          </a:p>
          <a:p>
            <a:pPr lvl="1"/>
            <a:r>
              <a:rPr lang="en-US"/>
              <a:t>Position, direction and speed. </a:t>
            </a:r>
          </a:p>
          <a:p>
            <a:pPr lvl="1"/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19400" y="5334000"/>
            <a:ext cx="3962400" cy="0"/>
          </a:xfrm>
          <a:prstGeom prst="line">
            <a:avLst/>
          </a:prstGeom>
          <a:noFill/>
          <a:ln w="1143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362200" y="5105400"/>
            <a:ext cx="5334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257800" y="2514600"/>
            <a:ext cx="5334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Direction and Size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343400" cy="4302125"/>
          </a:xfrm>
        </p:spPr>
        <p:txBody>
          <a:bodyPr/>
          <a:lstStyle/>
          <a:p>
            <a:r>
              <a:rPr lang="en-US" dirty="0"/>
              <a:t>Right = </a:t>
            </a:r>
            <a:r>
              <a:rPr lang="en-US" dirty="0" smtClean="0"/>
              <a:t>positive direction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Left = </a:t>
            </a:r>
            <a:r>
              <a:rPr lang="en-US" dirty="0" smtClean="0"/>
              <a:t> negative direction</a:t>
            </a:r>
            <a:endParaRPr lang="en-US" dirty="0"/>
          </a:p>
          <a:p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 The longer the arrow, the greater the velocity.  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676400" y="2895600"/>
            <a:ext cx="1371600" cy="0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1676400" y="5334000"/>
            <a:ext cx="1371600" cy="0"/>
          </a:xfrm>
          <a:prstGeom prst="line">
            <a:avLst/>
          </a:prstGeom>
          <a:noFill/>
          <a:ln w="1016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486400" y="4572000"/>
            <a:ext cx="2514600" cy="0"/>
          </a:xfrm>
          <a:prstGeom prst="line">
            <a:avLst/>
          </a:prstGeom>
          <a:noFill/>
          <a:ln w="1016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486400" y="5562600"/>
            <a:ext cx="3505200" cy="0"/>
          </a:xfrm>
          <a:prstGeom prst="line">
            <a:avLst/>
          </a:prstGeom>
          <a:noFill/>
          <a:ln w="101600">
            <a:solidFill>
              <a:srgbClr val="33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1447800" y="27432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2971800" y="5181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57800" y="3352800"/>
            <a:ext cx="1600200" cy="304800"/>
            <a:chOff x="5257800" y="3352800"/>
            <a:chExt cx="1600200" cy="304800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13716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5257800" y="4419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5257800" y="54102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943600" y="2971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SLOW</a:t>
            </a:r>
            <a:r>
              <a:rPr lang="en-US"/>
              <a:t>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781800" y="4038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chemeClr val="bg2"/>
                </a:solidFill>
              </a:rPr>
              <a:t>FASTER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315200" y="4953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333399"/>
                </a:solidFill>
              </a:rPr>
              <a:t>FASTEST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The grid….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Motion Maps are drawn along a grid to show the position of the object. 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Draw a </a:t>
            </a:r>
            <a:r>
              <a:rPr lang="en-US" sz="2800" u="sng"/>
              <a:t>minimum</a:t>
            </a:r>
            <a:r>
              <a:rPr lang="en-US" sz="2800"/>
              <a:t> of 3 arrows to show a pattern.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0"/>
            <a:ext cx="6248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-111" r="-111"/>
          <a:stretch>
            <a:fillRect/>
          </a:stretch>
        </p:blipFill>
        <p:spPr bwMode="auto">
          <a:xfrm>
            <a:off x="1981200" y="5791200"/>
            <a:ext cx="5676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00400" y="4114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Forward, Constant Velocity, Slow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76600" y="5486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Forward, Constant Velocity, Faster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More Complicated Motion…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-125" r="-125"/>
          <a:stretch>
            <a:fillRect/>
          </a:stretch>
        </p:blipFill>
        <p:spPr>
          <a:xfrm>
            <a:off x="838200" y="2552700"/>
            <a:ext cx="7467600" cy="1360488"/>
          </a:xfrm>
          <a:noFill/>
          <a:ln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 rot="10800000" flipV="1">
            <a:off x="609600" y="4419600"/>
            <a:ext cx="81565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The object moves </a:t>
            </a:r>
            <a:r>
              <a:rPr lang="en-US" sz="2400" b="1">
                <a:latin typeface="Arial" charset="0"/>
              </a:rPr>
              <a:t>forward</a:t>
            </a:r>
            <a:r>
              <a:rPr lang="en-US" sz="2400">
                <a:latin typeface="Arial" charset="0"/>
              </a:rPr>
              <a:t> at </a:t>
            </a:r>
            <a:r>
              <a:rPr lang="en-US" sz="2400" b="1">
                <a:latin typeface="Arial" charset="0"/>
              </a:rPr>
              <a:t>constant velocity</a:t>
            </a:r>
            <a:r>
              <a:rPr lang="en-US" sz="2400">
                <a:latin typeface="Arial" charset="0"/>
              </a:rPr>
              <a:t>, </a:t>
            </a:r>
          </a:p>
          <a:p>
            <a:pPr eaLnBrk="1" hangingPunct="1">
              <a:buFontTx/>
              <a:buChar char="•"/>
            </a:pPr>
            <a:endParaRPr lang="en-US" sz="240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then </a:t>
            </a:r>
            <a:r>
              <a:rPr lang="en-US" sz="2400" b="1">
                <a:latin typeface="Arial" charset="0"/>
              </a:rPr>
              <a:t>stops </a:t>
            </a:r>
            <a:r>
              <a:rPr lang="en-US" sz="2400">
                <a:latin typeface="Arial" charset="0"/>
              </a:rPr>
              <a:t>and remains in place for two seconds, </a:t>
            </a:r>
          </a:p>
          <a:p>
            <a:pPr eaLnBrk="1" hangingPunct="1">
              <a:buFontTx/>
              <a:buChar char="•"/>
            </a:pPr>
            <a:endParaRPr lang="en-US" sz="240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latin typeface="Arial" charset="0"/>
              </a:rPr>
              <a:t>then moves </a:t>
            </a:r>
            <a:r>
              <a:rPr lang="en-US" sz="2400" b="1">
                <a:latin typeface="Arial" charset="0"/>
              </a:rPr>
              <a:t>backward </a:t>
            </a:r>
            <a:r>
              <a:rPr lang="en-US" sz="2400">
                <a:latin typeface="Arial" charset="0"/>
              </a:rPr>
              <a:t>at a slower </a:t>
            </a:r>
            <a:r>
              <a:rPr lang="en-US" sz="2400" b="1">
                <a:latin typeface="Arial" charset="0"/>
              </a:rPr>
              <a:t>constant velocity.</a:t>
            </a:r>
            <a:r>
              <a:rPr lang="en-US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71800" y="5334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 1</a:t>
            </a:r>
            <a:endParaRPr lang="en-US" sz="440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743200"/>
            <a:ext cx="2057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743200"/>
            <a:ext cx="2057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743200"/>
            <a:ext cx="2057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743200"/>
            <a:ext cx="2057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495800" y="4953000"/>
            <a:ext cx="427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Draw a motion map.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3581400"/>
            <a:ext cx="914400" cy="304800"/>
            <a:chOff x="5257800" y="3352800"/>
            <a:chExt cx="914400" cy="304800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562600" y="3505200"/>
              <a:ext cx="6096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62200" y="3581400"/>
            <a:ext cx="1219200" cy="304800"/>
            <a:chOff x="5257800" y="3352800"/>
            <a:chExt cx="1219200" cy="304800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9906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581400"/>
            <a:ext cx="1600200" cy="304800"/>
            <a:chOff x="5257800" y="3352800"/>
            <a:chExt cx="1600200" cy="304800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13716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10400" y="3581400"/>
            <a:ext cx="2133600" cy="304800"/>
            <a:chOff x="5257800" y="3352800"/>
            <a:chExt cx="2133600" cy="304800"/>
          </a:xfrm>
        </p:grpSpPr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19050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Cloud 20"/>
          <p:cNvSpPr/>
          <p:nvPr/>
        </p:nvSpPr>
        <p:spPr bwMode="auto">
          <a:xfrm>
            <a:off x="457200" y="3962400"/>
            <a:ext cx="3962400" cy="24384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The car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 is accelerating!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aseline="0" dirty="0" smtClean="0">
              <a:latin typeface="Times New Roman" pitchFamily="1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latin typeface="Times New Roman" pitchFamily="1" charset="0"/>
              </a:rPr>
              <a:t>Each</a:t>
            </a:r>
            <a:r>
              <a:rPr lang="en-US" dirty="0" smtClean="0">
                <a:latin typeface="Times New Roman" pitchFamily="1" charset="0"/>
              </a:rPr>
              <a:t> successive arrow is longer, indicating the velocity is increasing.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 2</a:t>
            </a:r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8305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334000"/>
            <a:ext cx="1981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67000" y="5334000"/>
            <a:ext cx="1981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638800" y="5334000"/>
            <a:ext cx="1981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114800"/>
            <a:ext cx="19145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971800"/>
            <a:ext cx="19145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7086600" y="2590800"/>
            <a:ext cx="1143000" cy="304800"/>
            <a:chOff x="5257800" y="3352800"/>
            <a:chExt cx="1143000" cy="304800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9144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53000" y="2590800"/>
            <a:ext cx="1143000" cy="304800"/>
            <a:chOff x="5257800" y="3352800"/>
            <a:chExt cx="1143000" cy="304800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9144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19400" y="2590800"/>
            <a:ext cx="1143000" cy="304800"/>
            <a:chOff x="5257800" y="3352800"/>
            <a:chExt cx="1143000" cy="304800"/>
          </a:xfrm>
        </p:grpSpPr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9144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5800" y="2590800"/>
            <a:ext cx="1143000" cy="304800"/>
            <a:chOff x="5257800" y="3352800"/>
            <a:chExt cx="1143000" cy="304800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914400" cy="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762000" y="3657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762000" y="480060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 flipH="1">
            <a:off x="3048000" y="6096000"/>
            <a:ext cx="1143000" cy="304800"/>
            <a:chOff x="5257800" y="3352800"/>
            <a:chExt cx="1143000" cy="304800"/>
          </a:xfrm>
        </p:grpSpPr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914400" cy="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 flipH="1">
            <a:off x="990600" y="6172200"/>
            <a:ext cx="762000" cy="304800"/>
            <a:chOff x="5257800" y="3352800"/>
            <a:chExt cx="762000" cy="304800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533400" cy="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5562600" y="6096000"/>
            <a:ext cx="1676400" cy="304800"/>
            <a:chOff x="5257800" y="3352800"/>
            <a:chExt cx="1676400" cy="304800"/>
          </a:xfrm>
        </p:grpSpPr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5486400" y="3505200"/>
              <a:ext cx="1447800" cy="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15"/>
            <p:cNvSpPr>
              <a:spLocks noChangeArrowheads="1"/>
            </p:cNvSpPr>
            <p:nvPr/>
          </p:nvSpPr>
          <p:spPr bwMode="auto">
            <a:xfrm>
              <a:off x="5257800" y="33528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Cloud Callout 38"/>
          <p:cNvSpPr/>
          <p:nvPr/>
        </p:nvSpPr>
        <p:spPr bwMode="auto">
          <a:xfrm>
            <a:off x="3429000" y="2590800"/>
            <a:ext cx="3886200" cy="2667000"/>
          </a:xfrm>
          <a:prstGeom prst="cloudCallout">
            <a:avLst>
              <a:gd name="adj1" fmla="val -78106"/>
              <a:gd name="adj2" fmla="val 587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The car is accelerating!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Each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 successive arrow is SMALLER, indicating the velocity is decreasing over time.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40" name="Cloud Callout 39"/>
          <p:cNvSpPr/>
          <p:nvPr/>
        </p:nvSpPr>
        <p:spPr bwMode="auto">
          <a:xfrm>
            <a:off x="2362200" y="2667000"/>
            <a:ext cx="4800600" cy="2362200"/>
          </a:xfrm>
          <a:prstGeom prst="cloudCallout">
            <a:avLst>
              <a:gd name="adj1" fmla="val -72683"/>
              <a:gd name="adj2" fmla="val 622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The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 car is NOT moving.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aseline="0" dirty="0" smtClean="0">
              <a:latin typeface="Times New Roman" pitchFamily="1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A dot indicates time is passing, but no arrow means no velocity.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41" name="Cloud Callout 40"/>
          <p:cNvSpPr/>
          <p:nvPr/>
        </p:nvSpPr>
        <p:spPr bwMode="auto">
          <a:xfrm>
            <a:off x="2514600" y="2895600"/>
            <a:ext cx="5943600" cy="2209800"/>
          </a:xfrm>
          <a:prstGeom prst="cloudCallout">
            <a:avLst>
              <a:gd name="adj1" fmla="val -11664"/>
              <a:gd name="adj2" fmla="val -782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The car is moving at constant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 velocity!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aseline="0" dirty="0" smtClean="0">
              <a:latin typeface="Times New Roman" pitchFamily="1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The arrows are all the same size, this indicates that the velocity is NOT changing.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248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Quadrant</vt:lpstr>
      <vt:lpstr>Motion Maps </vt:lpstr>
      <vt:lpstr>Motion Map Parts</vt:lpstr>
      <vt:lpstr>Dots and Arrows Together</vt:lpstr>
      <vt:lpstr>Direction and Size</vt:lpstr>
      <vt:lpstr>The grid….</vt:lpstr>
      <vt:lpstr>More Complicated Motion…</vt:lpstr>
      <vt:lpstr>Slide 7</vt:lpstr>
      <vt:lpstr>Example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Maps </dc:title>
  <dc:creator>Administrator</dc:creator>
  <cp:lastModifiedBy>FPS USER</cp:lastModifiedBy>
  <cp:revision>4</cp:revision>
  <dcterms:created xsi:type="dcterms:W3CDTF">2011-10-25T11:59:29Z</dcterms:created>
  <dcterms:modified xsi:type="dcterms:W3CDTF">2011-10-26T19:08:09Z</dcterms:modified>
</cp:coreProperties>
</file>