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25FD-5195-4F82-978F-E276AE56B0FC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6804A-5427-47D6-AA78-58F4256FD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8084B-8BC2-4CDD-8771-CAFD940280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33CC00-64BD-440E-8157-4A9249E5E5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082C-30B0-48B5-9073-4B91BA57F7BF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799DE-5F43-43B6-8B95-835BCDAF77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Notes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Distance- Time Graphs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7315200" cy="1971675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/>
              <a:t>Chapter 2 </a:t>
            </a:r>
            <a:br>
              <a:rPr lang="en-US" sz="4400" dirty="0"/>
            </a:br>
            <a:r>
              <a:rPr lang="en-US" sz="4400" dirty="0"/>
              <a:t>Motion in One Dimension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647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Graphs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Distance in Feet</a:t>
              </a:r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24612" name="Text Box 3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4579" name="Line 3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0" name="Line 4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1" name="Line 5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2" name="Line 6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3" name="Line 7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4" name="Line 8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5" name="Line 9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7" name="Line 11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8" name="Line 12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0" name="Line 14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2" name="Line 16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3" name="Line 17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4599" name="Line 23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0" name="Line 24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1" name="Line 25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2" name="Line 26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3" name="Line 27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4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5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6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7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8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609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4613" name="Text Box 37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4614" name="Text Box 38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4615" name="Text Box 39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4616" name="Text Box 40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4617" name="Text Box 41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1981200" y="56388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Describes the Rate of Change in Position of an Object Over Time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32004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Distance (ft) Vs. Time (sec.)</a:t>
            </a: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1143000" y="1676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Distance</a:t>
            </a:r>
          </a:p>
        </p:txBody>
      </p:sp>
      <p:grpSp>
        <p:nvGrpSpPr>
          <p:cNvPr id="5" name="Group 77"/>
          <p:cNvGrpSpPr>
            <a:grpSpLocks/>
          </p:cNvGrpSpPr>
          <p:nvPr/>
        </p:nvGrpSpPr>
        <p:grpSpPr bwMode="auto">
          <a:xfrm>
            <a:off x="152400" y="1676400"/>
            <a:ext cx="2057400" cy="3140075"/>
            <a:chOff x="144" y="1094"/>
            <a:chExt cx="1296" cy="1978"/>
          </a:xfrm>
        </p:grpSpPr>
        <p:sp>
          <p:nvSpPr>
            <p:cNvPr id="24639" name="Rectangle 63"/>
            <p:cNvSpPr>
              <a:spLocks noChangeArrowheads="1"/>
            </p:cNvSpPr>
            <p:nvPr/>
          </p:nvSpPr>
          <p:spPr bwMode="auto">
            <a:xfrm>
              <a:off x="144" y="1104"/>
              <a:ext cx="1296" cy="19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641" name="Line 65"/>
            <p:cNvSpPr>
              <a:spLocks noChangeShapeType="1"/>
            </p:cNvSpPr>
            <p:nvPr/>
          </p:nvSpPr>
          <p:spPr bwMode="auto">
            <a:xfrm>
              <a:off x="144" y="153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2" name="Line 66"/>
            <p:cNvSpPr>
              <a:spLocks noChangeShapeType="1"/>
            </p:cNvSpPr>
            <p:nvPr/>
          </p:nvSpPr>
          <p:spPr bwMode="auto">
            <a:xfrm>
              <a:off x="768" y="1104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192" y="1094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/>
                <a:t>Time</a:t>
              </a:r>
            </a:p>
          </p:txBody>
        </p:sp>
        <p:sp>
          <p:nvSpPr>
            <p:cNvPr id="24645" name="Line 69"/>
            <p:cNvSpPr>
              <a:spLocks noChangeShapeType="1"/>
            </p:cNvSpPr>
            <p:nvPr/>
          </p:nvSpPr>
          <p:spPr bwMode="auto">
            <a:xfrm>
              <a:off x="144" y="19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6" name="Line 70"/>
            <p:cNvSpPr>
              <a:spLocks noChangeShapeType="1"/>
            </p:cNvSpPr>
            <p:nvPr/>
          </p:nvSpPr>
          <p:spPr bwMode="auto">
            <a:xfrm>
              <a:off x="144" y="13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7" name="Line 71"/>
            <p:cNvSpPr>
              <a:spLocks noChangeShapeType="1"/>
            </p:cNvSpPr>
            <p:nvPr/>
          </p:nvSpPr>
          <p:spPr bwMode="auto">
            <a:xfrm>
              <a:off x="144" y="211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8" name="Line 72"/>
            <p:cNvSpPr>
              <a:spLocks noChangeShapeType="1"/>
            </p:cNvSpPr>
            <p:nvPr/>
          </p:nvSpPr>
          <p:spPr bwMode="auto">
            <a:xfrm>
              <a:off x="144" y="230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49" name="Line 73"/>
            <p:cNvSpPr>
              <a:spLocks noChangeShapeType="1"/>
            </p:cNvSpPr>
            <p:nvPr/>
          </p:nvSpPr>
          <p:spPr bwMode="auto">
            <a:xfrm>
              <a:off x="144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50" name="Line 74"/>
            <p:cNvSpPr>
              <a:spLocks noChangeShapeType="1"/>
            </p:cNvSpPr>
            <p:nvPr/>
          </p:nvSpPr>
          <p:spPr bwMode="auto">
            <a:xfrm>
              <a:off x="144" y="268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51" name="Line 75"/>
            <p:cNvSpPr>
              <a:spLocks noChangeShapeType="1"/>
            </p:cNvSpPr>
            <p:nvPr/>
          </p:nvSpPr>
          <p:spPr bwMode="auto">
            <a:xfrm>
              <a:off x="144" y="288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652" name="Line 76"/>
            <p:cNvSpPr>
              <a:spLocks noChangeShapeType="1"/>
            </p:cNvSpPr>
            <p:nvPr/>
          </p:nvSpPr>
          <p:spPr bwMode="auto">
            <a:xfrm>
              <a:off x="144" y="1728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1219200" y="268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60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1219200" y="2986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80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1219200" y="3290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100</a:t>
            </a:r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1219200" y="3595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120</a:t>
            </a: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1219200" y="390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140</a:t>
            </a:r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12192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160</a:t>
            </a:r>
          </a:p>
        </p:txBody>
      </p:sp>
      <p:sp>
        <p:nvSpPr>
          <p:cNvPr id="24661" name="Text Box 85"/>
          <p:cNvSpPr txBox="1">
            <a:spLocks noChangeArrowheads="1"/>
          </p:cNvSpPr>
          <p:nvPr/>
        </p:nvSpPr>
        <p:spPr bwMode="auto">
          <a:xfrm>
            <a:off x="1219200" y="4510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180</a:t>
            </a:r>
          </a:p>
        </p:txBody>
      </p:sp>
      <p:sp>
        <p:nvSpPr>
          <p:cNvPr id="24662" name="Text Box 86"/>
          <p:cNvSpPr txBox="1">
            <a:spLocks noChangeArrowheads="1"/>
          </p:cNvSpPr>
          <p:nvPr/>
        </p:nvSpPr>
        <p:spPr bwMode="auto">
          <a:xfrm>
            <a:off x="1219200" y="205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20</a:t>
            </a:r>
          </a:p>
        </p:txBody>
      </p:sp>
      <p:sp>
        <p:nvSpPr>
          <p:cNvPr id="24663" name="Text Box 87"/>
          <p:cNvSpPr txBox="1">
            <a:spLocks noChangeArrowheads="1"/>
          </p:cNvSpPr>
          <p:nvPr/>
        </p:nvSpPr>
        <p:spPr bwMode="auto">
          <a:xfrm>
            <a:off x="304800" y="237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2</a:t>
            </a:r>
          </a:p>
        </p:txBody>
      </p:sp>
      <p:sp>
        <p:nvSpPr>
          <p:cNvPr id="24664" name="Text Box 88"/>
          <p:cNvSpPr txBox="1">
            <a:spLocks noChangeArrowheads="1"/>
          </p:cNvSpPr>
          <p:nvPr/>
        </p:nvSpPr>
        <p:spPr bwMode="auto">
          <a:xfrm>
            <a:off x="304800" y="268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3</a:t>
            </a:r>
          </a:p>
        </p:txBody>
      </p:sp>
      <p:sp>
        <p:nvSpPr>
          <p:cNvPr id="24665" name="Text Box 89"/>
          <p:cNvSpPr txBox="1">
            <a:spLocks noChangeArrowheads="1"/>
          </p:cNvSpPr>
          <p:nvPr/>
        </p:nvSpPr>
        <p:spPr bwMode="auto">
          <a:xfrm>
            <a:off x="304800" y="2986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4</a:t>
            </a:r>
          </a:p>
        </p:txBody>
      </p:sp>
      <p:sp>
        <p:nvSpPr>
          <p:cNvPr id="24666" name="Text Box 90"/>
          <p:cNvSpPr txBox="1">
            <a:spLocks noChangeArrowheads="1"/>
          </p:cNvSpPr>
          <p:nvPr/>
        </p:nvSpPr>
        <p:spPr bwMode="auto">
          <a:xfrm>
            <a:off x="304800" y="3290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5</a:t>
            </a:r>
          </a:p>
        </p:txBody>
      </p:sp>
      <p:sp>
        <p:nvSpPr>
          <p:cNvPr id="24667" name="Text Box 91"/>
          <p:cNvSpPr txBox="1">
            <a:spLocks noChangeArrowheads="1"/>
          </p:cNvSpPr>
          <p:nvPr/>
        </p:nvSpPr>
        <p:spPr bwMode="auto">
          <a:xfrm>
            <a:off x="304800" y="3595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6</a:t>
            </a:r>
          </a:p>
        </p:txBody>
      </p:sp>
      <p:sp>
        <p:nvSpPr>
          <p:cNvPr id="24668" name="Text Box 92"/>
          <p:cNvSpPr txBox="1">
            <a:spLocks noChangeArrowheads="1"/>
          </p:cNvSpPr>
          <p:nvPr/>
        </p:nvSpPr>
        <p:spPr bwMode="auto">
          <a:xfrm>
            <a:off x="304800" y="3900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7</a:t>
            </a:r>
          </a:p>
        </p:txBody>
      </p:sp>
      <p:sp>
        <p:nvSpPr>
          <p:cNvPr id="24669" name="Text Box 93"/>
          <p:cNvSpPr txBox="1">
            <a:spLocks noChangeArrowheads="1"/>
          </p:cNvSpPr>
          <p:nvPr/>
        </p:nvSpPr>
        <p:spPr bwMode="auto">
          <a:xfrm>
            <a:off x="3048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8</a:t>
            </a:r>
          </a:p>
        </p:txBody>
      </p:sp>
      <p:sp>
        <p:nvSpPr>
          <p:cNvPr id="24670" name="Text Box 94"/>
          <p:cNvSpPr txBox="1">
            <a:spLocks noChangeArrowheads="1"/>
          </p:cNvSpPr>
          <p:nvPr/>
        </p:nvSpPr>
        <p:spPr bwMode="auto">
          <a:xfrm>
            <a:off x="304800" y="4510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9</a:t>
            </a:r>
          </a:p>
        </p:txBody>
      </p:sp>
      <p:sp>
        <p:nvSpPr>
          <p:cNvPr id="24671" name="Text Box 95"/>
          <p:cNvSpPr txBox="1">
            <a:spLocks noChangeArrowheads="1"/>
          </p:cNvSpPr>
          <p:nvPr/>
        </p:nvSpPr>
        <p:spPr bwMode="auto">
          <a:xfrm>
            <a:off x="304800" y="205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1</a:t>
            </a:r>
          </a:p>
        </p:txBody>
      </p:sp>
      <p:sp>
        <p:nvSpPr>
          <p:cNvPr id="24672" name="Text Box 96"/>
          <p:cNvSpPr txBox="1">
            <a:spLocks noChangeArrowheads="1"/>
          </p:cNvSpPr>
          <p:nvPr/>
        </p:nvSpPr>
        <p:spPr bwMode="auto">
          <a:xfrm>
            <a:off x="1219200" y="237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40</a:t>
            </a:r>
          </a:p>
        </p:txBody>
      </p:sp>
      <p:sp>
        <p:nvSpPr>
          <p:cNvPr id="24673" name="Oval 97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4" name="Oval 98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5" name="Oval 99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6" name="Oval 100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7" name="Oval 101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8" name="Oval 102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9" name="Oval 103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0" name="Oval 104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1" name="Oval 10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2" name="Line 106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Distance in Feet</a:t>
              </a:r>
            </a:p>
          </p:txBody>
        </p:sp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30728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29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0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1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3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4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5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6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7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8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30748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0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1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2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3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4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5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6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7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58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30760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30761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30762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30764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2057400" y="5562600"/>
            <a:ext cx="708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The Slope is Equivalent to the Average Speed</a:t>
            </a:r>
          </a:p>
        </p:txBody>
      </p:sp>
      <p:sp>
        <p:nvSpPr>
          <p:cNvPr id="30766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Distance (ft) Vs. Time (sec.)</a:t>
            </a:r>
          </a:p>
        </p:txBody>
      </p:sp>
      <p:sp>
        <p:nvSpPr>
          <p:cNvPr id="30767" name="Oval 47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8" name="Oval 48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9" name="Oval 49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0" name="Oval 50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2" name="Oval 52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5" name="Oval 5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3048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80" name="Oval 60"/>
          <p:cNvSpPr>
            <a:spLocks noChangeArrowheads="1"/>
          </p:cNvSpPr>
          <p:nvPr/>
        </p:nvSpPr>
        <p:spPr bwMode="auto">
          <a:xfrm>
            <a:off x="4648200" y="1981200"/>
            <a:ext cx="4191000" cy="31242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228600" y="1219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89" name="Rectangle 69"/>
          <p:cNvSpPr>
            <a:spLocks noChangeArrowheads="1"/>
          </p:cNvSpPr>
          <p:nvPr/>
        </p:nvSpPr>
        <p:spPr bwMode="auto">
          <a:xfrm>
            <a:off x="228600" y="1219200"/>
            <a:ext cx="2286000" cy="12192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0" name="Text Box 70"/>
          <p:cNvSpPr txBox="1">
            <a:spLocks noChangeArrowheads="1"/>
          </p:cNvSpPr>
          <p:nvPr/>
        </p:nvSpPr>
        <p:spPr bwMode="auto">
          <a:xfrm>
            <a:off x="0" y="4495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30795" name="Rectangle 75"/>
          <p:cNvSpPr>
            <a:spLocks noChangeArrowheads="1"/>
          </p:cNvSpPr>
          <p:nvPr/>
        </p:nvSpPr>
        <p:spPr bwMode="auto">
          <a:xfrm>
            <a:off x="152400" y="4343400"/>
            <a:ext cx="24384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30797" name="Object 77"/>
          <p:cNvGraphicFramePr>
            <a:graphicFrameLocks noChangeAspect="1"/>
          </p:cNvGraphicFramePr>
          <p:nvPr/>
        </p:nvGraphicFramePr>
        <p:xfrm>
          <a:off x="381000" y="1295400"/>
          <a:ext cx="1981200" cy="920750"/>
        </p:xfrm>
        <a:graphic>
          <a:graphicData uri="http://schemas.openxmlformats.org/presentationml/2006/ole">
            <p:oleObj spid="_x0000_s1026" name="Equation" r:id="rId3" imgW="1091880" imgH="507960" progId="Equation.3">
              <p:embed/>
            </p:oleObj>
          </a:graphicData>
        </a:graphic>
      </p:graphicFrame>
      <p:graphicFrame>
        <p:nvGraphicFramePr>
          <p:cNvPr id="30799" name="Object 79"/>
          <p:cNvGraphicFramePr>
            <a:graphicFrameLocks noChangeAspect="1"/>
          </p:cNvGraphicFramePr>
          <p:nvPr/>
        </p:nvGraphicFramePr>
        <p:xfrm>
          <a:off x="228600" y="4572000"/>
          <a:ext cx="2286000" cy="788988"/>
        </p:xfrm>
        <a:graphic>
          <a:graphicData uri="http://schemas.openxmlformats.org/presentationml/2006/ole">
            <p:oleObj spid="_x0000_s1027" name="Equation" r:id="rId4" imgW="1473120" imgH="507960" progId="Equation.3">
              <p:embed/>
            </p:oleObj>
          </a:graphicData>
        </a:graphic>
      </p:graphicFrame>
      <p:sp>
        <p:nvSpPr>
          <p:cNvPr id="30800" name="Line 80"/>
          <p:cNvSpPr>
            <a:spLocks noChangeShapeType="1"/>
          </p:cNvSpPr>
          <p:nvPr/>
        </p:nvSpPr>
        <p:spPr bwMode="auto">
          <a:xfrm>
            <a:off x="7391400" y="2667000"/>
            <a:ext cx="0" cy="121920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801" name="Line 81"/>
          <p:cNvSpPr>
            <a:spLocks noChangeShapeType="1"/>
          </p:cNvSpPr>
          <p:nvPr/>
        </p:nvSpPr>
        <p:spPr bwMode="auto">
          <a:xfrm flipH="1">
            <a:off x="4953000" y="3886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802" name="Text Box 82"/>
          <p:cNvSpPr txBox="1">
            <a:spLocks noChangeArrowheads="1"/>
          </p:cNvSpPr>
          <p:nvPr/>
        </p:nvSpPr>
        <p:spPr bwMode="auto">
          <a:xfrm>
            <a:off x="7467600" y="2971800"/>
            <a:ext cx="11430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Rise</a:t>
            </a:r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5715000" y="4038600"/>
            <a:ext cx="1295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Distance in Feet</a:t>
              </a: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7656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7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8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4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7687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7688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7689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7690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7691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7692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1676400" y="60198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accent2"/>
                </a:solidFill>
              </a:rPr>
              <a:t>How Fast is this Object Moving?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Distance (ft) Vs. Time (sec.)</a:t>
            </a:r>
          </a:p>
        </p:txBody>
      </p:sp>
      <p:sp>
        <p:nvSpPr>
          <p:cNvPr id="27727" name="Oval 79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28" name="Oval 80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29" name="Oval 81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0" name="Oval 82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1" name="Oval 83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2" name="Oval 84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3" name="Oval 85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4" name="Oval 86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5" name="Oval 87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36" name="Line 88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739" name="Text Box 91"/>
          <p:cNvSpPr txBox="1">
            <a:spLocks noChangeArrowheads="1"/>
          </p:cNvSpPr>
          <p:nvPr/>
        </p:nvSpPr>
        <p:spPr bwMode="auto">
          <a:xfrm>
            <a:off x="3048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7743" name="Text Box 95"/>
          <p:cNvSpPr txBox="1">
            <a:spLocks noChangeArrowheads="1"/>
          </p:cNvSpPr>
          <p:nvPr/>
        </p:nvSpPr>
        <p:spPr bwMode="auto">
          <a:xfrm>
            <a:off x="228600" y="251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27746" name="Object 98"/>
          <p:cNvGraphicFramePr>
            <a:graphicFrameLocks noChangeAspect="1"/>
          </p:cNvGraphicFramePr>
          <p:nvPr/>
        </p:nvGraphicFramePr>
        <p:xfrm>
          <a:off x="152400" y="3249613"/>
          <a:ext cx="2049463" cy="495300"/>
        </p:xfrm>
        <a:graphic>
          <a:graphicData uri="http://schemas.openxmlformats.org/presentationml/2006/ole">
            <p:oleObj spid="_x0000_s2050" name="Equation" r:id="rId3" imgW="939600" imgH="228600" progId="Equation.3">
              <p:embed/>
            </p:oleObj>
          </a:graphicData>
        </a:graphic>
      </p:graphicFrame>
      <p:sp>
        <p:nvSpPr>
          <p:cNvPr id="27747" name="Text Box 99"/>
          <p:cNvSpPr txBox="1">
            <a:spLocks noChangeArrowheads="1"/>
          </p:cNvSpPr>
          <p:nvPr/>
        </p:nvSpPr>
        <p:spPr bwMode="auto">
          <a:xfrm>
            <a:off x="-381000" y="54864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6600"/>
                </a:solidFill>
              </a:rPr>
              <a:t>Speed = 20ft/sec.</a:t>
            </a:r>
          </a:p>
        </p:txBody>
      </p:sp>
      <p:sp>
        <p:nvSpPr>
          <p:cNvPr id="27748" name="Oval 100"/>
          <p:cNvSpPr>
            <a:spLocks noChangeArrowheads="1"/>
          </p:cNvSpPr>
          <p:nvPr/>
        </p:nvSpPr>
        <p:spPr bwMode="auto">
          <a:xfrm>
            <a:off x="4648200" y="1981200"/>
            <a:ext cx="4191000" cy="31242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749" name="Line 101"/>
          <p:cNvSpPr>
            <a:spLocks noChangeShapeType="1"/>
          </p:cNvSpPr>
          <p:nvPr/>
        </p:nvSpPr>
        <p:spPr bwMode="auto">
          <a:xfrm>
            <a:off x="7391400" y="2667000"/>
            <a:ext cx="0" cy="121920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750" name="Line 102"/>
          <p:cNvSpPr>
            <a:spLocks noChangeShapeType="1"/>
          </p:cNvSpPr>
          <p:nvPr/>
        </p:nvSpPr>
        <p:spPr bwMode="auto">
          <a:xfrm flipH="1">
            <a:off x="4953000" y="3886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7751" name="Text Box 103"/>
          <p:cNvSpPr txBox="1">
            <a:spLocks noChangeArrowheads="1"/>
          </p:cNvSpPr>
          <p:nvPr/>
        </p:nvSpPr>
        <p:spPr bwMode="auto">
          <a:xfrm>
            <a:off x="7467600" y="2971800"/>
            <a:ext cx="1143000" cy="884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Rise  80 ft.</a:t>
            </a:r>
            <a:r>
              <a:rPr lang="en-US" sz="2800" b="1" dirty="0">
                <a:solidFill>
                  <a:srgbClr val="FF6600"/>
                </a:solidFill>
              </a:rPr>
              <a:t>      </a:t>
            </a:r>
          </a:p>
        </p:txBody>
      </p:sp>
      <p:sp>
        <p:nvSpPr>
          <p:cNvPr id="27752" name="Text Box 104"/>
          <p:cNvSpPr txBox="1">
            <a:spLocks noChangeArrowheads="1"/>
          </p:cNvSpPr>
          <p:nvPr/>
        </p:nvSpPr>
        <p:spPr bwMode="auto">
          <a:xfrm>
            <a:off x="6019800" y="3962400"/>
            <a:ext cx="12954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Run    </a:t>
            </a:r>
            <a:r>
              <a:rPr lang="en-US" b="1" dirty="0" smtClean="0">
                <a:solidFill>
                  <a:srgbClr val="FF6600"/>
                </a:solidFill>
              </a:rPr>
              <a:t>4 </a:t>
            </a:r>
            <a:r>
              <a:rPr lang="en-US" b="1" dirty="0">
                <a:solidFill>
                  <a:srgbClr val="FF6600"/>
                </a:solidFill>
              </a:rPr>
              <a:t>sec.</a:t>
            </a:r>
          </a:p>
        </p:txBody>
      </p:sp>
      <p:graphicFrame>
        <p:nvGraphicFramePr>
          <p:cNvPr id="27753" name="Object 105"/>
          <p:cNvGraphicFramePr>
            <a:graphicFrameLocks noChangeAspect="1"/>
          </p:cNvGraphicFramePr>
          <p:nvPr/>
        </p:nvGraphicFramePr>
        <p:xfrm>
          <a:off x="152400" y="2667000"/>
          <a:ext cx="1905000" cy="506413"/>
        </p:xfrm>
        <a:graphic>
          <a:graphicData uri="http://schemas.openxmlformats.org/presentationml/2006/ole">
            <p:oleObj spid="_x0000_s2051" name="Equation" r:id="rId4" imgW="812520" imgH="215640" progId="Equation.3">
              <p:embed/>
            </p:oleObj>
          </a:graphicData>
        </a:graphic>
      </p:graphicFrame>
      <p:sp>
        <p:nvSpPr>
          <p:cNvPr id="27754" name="Rectangle 106"/>
          <p:cNvSpPr>
            <a:spLocks noChangeArrowheads="1"/>
          </p:cNvSpPr>
          <p:nvPr/>
        </p:nvSpPr>
        <p:spPr bwMode="auto">
          <a:xfrm>
            <a:off x="152400" y="1219200"/>
            <a:ext cx="24384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7756" name="Object 108"/>
          <p:cNvGraphicFramePr>
            <a:graphicFrameLocks noChangeAspect="1"/>
          </p:cNvGraphicFramePr>
          <p:nvPr/>
        </p:nvGraphicFramePr>
        <p:xfrm>
          <a:off x="304800" y="1508125"/>
          <a:ext cx="2209800" cy="701675"/>
        </p:xfrm>
        <a:graphic>
          <a:graphicData uri="http://schemas.openxmlformats.org/presentationml/2006/ole">
            <p:oleObj spid="_x0000_s2052" name="Equation" r:id="rId5" imgW="1600200" imgH="507960" progId="Equation.3">
              <p:embed/>
            </p:oleObj>
          </a:graphicData>
        </a:graphic>
      </p:graphicFrame>
      <p:sp>
        <p:nvSpPr>
          <p:cNvPr id="27759" name="Rectangle 111"/>
          <p:cNvSpPr>
            <a:spLocks noChangeArrowheads="1"/>
          </p:cNvSpPr>
          <p:nvPr/>
        </p:nvSpPr>
        <p:spPr bwMode="auto">
          <a:xfrm>
            <a:off x="152400" y="4267200"/>
            <a:ext cx="2438400" cy="1219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7760" name="Object 112"/>
          <p:cNvGraphicFramePr>
            <a:graphicFrameLocks noChangeAspect="1"/>
          </p:cNvGraphicFramePr>
          <p:nvPr/>
        </p:nvGraphicFramePr>
        <p:xfrm>
          <a:off x="304800" y="4343400"/>
          <a:ext cx="2057400" cy="893763"/>
        </p:xfrm>
        <a:graphic>
          <a:graphicData uri="http://schemas.openxmlformats.org/presentationml/2006/ole">
            <p:oleObj spid="_x0000_s2053" name="Equation" r:id="rId6" imgW="11682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4038600"/>
            <a:chOff x="624" y="672"/>
            <a:chExt cx="4320" cy="2544"/>
          </a:xfrm>
        </p:grpSpPr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Distance in Feet</a:t>
              </a: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Time in Seconds</a:t>
              </a: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8680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1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2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3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9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8711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8712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8713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8714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8715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8716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Distance (ft) Vs. Time (sec.)</a:t>
            </a:r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4267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4876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5486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67056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4" name="Oval 52"/>
          <p:cNvSpPr>
            <a:spLocks noChangeArrowheads="1"/>
          </p:cNvSpPr>
          <p:nvPr/>
        </p:nvSpPr>
        <p:spPr bwMode="auto">
          <a:xfrm>
            <a:off x="73152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5" name="Oval 53"/>
          <p:cNvSpPr>
            <a:spLocks noChangeArrowheads="1"/>
          </p:cNvSpPr>
          <p:nvPr/>
        </p:nvSpPr>
        <p:spPr bwMode="auto">
          <a:xfrm>
            <a:off x="7924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6" name="Oval 54"/>
          <p:cNvSpPr>
            <a:spLocks noChangeArrowheads="1"/>
          </p:cNvSpPr>
          <p:nvPr/>
        </p:nvSpPr>
        <p:spPr bwMode="auto">
          <a:xfrm>
            <a:off x="8534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7" name="Oval 5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 flipV="1">
            <a:off x="3733800" y="2057400"/>
            <a:ext cx="4876800" cy="2438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304800" y="1600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8732" name="Oval 60"/>
          <p:cNvSpPr>
            <a:spLocks noChangeArrowheads="1"/>
          </p:cNvSpPr>
          <p:nvPr/>
        </p:nvSpPr>
        <p:spPr bwMode="auto">
          <a:xfrm>
            <a:off x="5105400" y="2743200"/>
            <a:ext cx="1447800" cy="1524000"/>
          </a:xfrm>
          <a:prstGeom prst="ellipse">
            <a:avLst/>
          </a:prstGeom>
          <a:noFill/>
          <a:ln w="635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228600" y="251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2514600" y="5638800"/>
            <a:ext cx="647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The Slope of this Line Remains Constant Throughout the Graph</a:t>
            </a:r>
          </a:p>
        </p:txBody>
      </p:sp>
      <p:sp>
        <p:nvSpPr>
          <p:cNvPr id="28738" name="Oval 66"/>
          <p:cNvSpPr>
            <a:spLocks noChangeArrowheads="1"/>
          </p:cNvSpPr>
          <p:nvPr/>
        </p:nvSpPr>
        <p:spPr bwMode="auto">
          <a:xfrm>
            <a:off x="7010400" y="1828800"/>
            <a:ext cx="1447800" cy="1524000"/>
          </a:xfrm>
          <a:prstGeom prst="ellips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39" name="Oval 67"/>
          <p:cNvSpPr>
            <a:spLocks noChangeArrowheads="1"/>
          </p:cNvSpPr>
          <p:nvPr/>
        </p:nvSpPr>
        <p:spPr bwMode="auto">
          <a:xfrm>
            <a:off x="3352800" y="3733800"/>
            <a:ext cx="1447800" cy="1524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228600" y="1447800"/>
            <a:ext cx="20574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The constant slope indicates that the speed of the object remains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62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</a:rPr>
              <a:t>Position-Time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1524000"/>
            <a:ext cx="6858000" cy="3948113"/>
            <a:chOff x="624" y="672"/>
            <a:chExt cx="4320" cy="2487"/>
          </a:xfrm>
        </p:grpSpPr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 rot="-5400000">
              <a:off x="-364" y="1707"/>
              <a:ext cx="2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Distance in Feet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1440" y="2928"/>
              <a:ext cx="31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Time in Seconds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1056" y="2688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0      1      2      3      4      5      6      7      8      9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816" y="672"/>
              <a:ext cx="3792" cy="2064"/>
              <a:chOff x="816" y="672"/>
              <a:chExt cx="3792" cy="2064"/>
            </a:xfrm>
          </p:grpSpPr>
          <p:sp>
            <p:nvSpPr>
              <p:cNvPr id="29704" name="Line 8"/>
              <p:cNvSpPr>
                <a:spLocks noChangeShapeType="1"/>
              </p:cNvSpPr>
              <p:nvPr/>
            </p:nvSpPr>
            <p:spPr bwMode="auto">
              <a:xfrm flipV="1">
                <a:off x="441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 flipV="1">
                <a:off x="268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 flipV="1">
                <a:off x="288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7" name="Line 11"/>
              <p:cNvSpPr>
                <a:spLocks noChangeShapeType="1"/>
              </p:cNvSpPr>
              <p:nvPr/>
            </p:nvSpPr>
            <p:spPr bwMode="auto">
              <a:xfrm flipV="1">
                <a:off x="326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8" name="Line 12"/>
              <p:cNvSpPr>
                <a:spLocks noChangeShapeType="1"/>
              </p:cNvSpPr>
              <p:nvPr/>
            </p:nvSpPr>
            <p:spPr bwMode="auto">
              <a:xfrm flipV="1">
                <a:off x="307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09" name="Line 13"/>
              <p:cNvSpPr>
                <a:spLocks noChangeShapeType="1"/>
              </p:cNvSpPr>
              <p:nvPr/>
            </p:nvSpPr>
            <p:spPr bwMode="auto">
              <a:xfrm flipV="1">
                <a:off x="460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 flipV="1">
                <a:off x="422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 flipV="1">
                <a:off x="211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 flipV="1">
                <a:off x="115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3" name="Line 17"/>
              <p:cNvSpPr>
                <a:spLocks noChangeShapeType="1"/>
              </p:cNvSpPr>
              <p:nvPr/>
            </p:nvSpPr>
            <p:spPr bwMode="auto">
              <a:xfrm flipV="1">
                <a:off x="134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4" name="Line 18"/>
              <p:cNvSpPr>
                <a:spLocks noChangeShapeType="1"/>
              </p:cNvSpPr>
              <p:nvPr/>
            </p:nvSpPr>
            <p:spPr bwMode="auto">
              <a:xfrm flipV="1">
                <a:off x="172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 flipV="1">
                <a:off x="153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 flipV="1">
                <a:off x="2304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 flipV="1">
                <a:off x="249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 flipV="1">
                <a:off x="192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 flipV="1">
                <a:off x="3648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 flipV="1">
                <a:off x="3840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 flipV="1">
                <a:off x="4032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 flipV="1">
                <a:off x="3456" y="816"/>
                <a:ext cx="0" cy="19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1152" y="816"/>
                <a:ext cx="3456" cy="1920"/>
                <a:chOff x="1104" y="1344"/>
                <a:chExt cx="3648" cy="1920"/>
              </a:xfrm>
            </p:grpSpPr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auto">
                <a:xfrm>
                  <a:off x="1104" y="211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172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auto">
                <a:xfrm>
                  <a:off x="1104" y="134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auto">
                <a:xfrm>
                  <a:off x="1104" y="230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auto">
                <a:xfrm>
                  <a:off x="1104" y="3072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auto">
                <a:xfrm>
                  <a:off x="1104" y="2880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auto">
                <a:xfrm>
                  <a:off x="1104" y="2688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49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auto">
                <a:xfrm>
                  <a:off x="1104" y="3264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auto">
                <a:xfrm>
                  <a:off x="1104" y="153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816" y="22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40</a:t>
                </a:r>
              </a:p>
            </p:txBody>
          </p: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816" y="1440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120</a:t>
                </a:r>
              </a:p>
            </p:txBody>
          </p:sp>
          <p:sp>
            <p:nvSpPr>
              <p:cNvPr id="29737" name="Text Box 41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160</a:t>
                </a:r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816" y="6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200</a:t>
                </a:r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816" y="18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dirty="0"/>
                  <a:t>80</a:t>
                </a:r>
              </a:p>
            </p:txBody>
          </p:sp>
          <p:sp>
            <p:nvSpPr>
              <p:cNvPr id="29740" name="Line 44"/>
              <p:cNvSpPr>
                <a:spLocks noChangeShapeType="1"/>
              </p:cNvSpPr>
              <p:nvPr/>
            </p:nvSpPr>
            <p:spPr bwMode="auto">
              <a:xfrm>
                <a:off x="3264" y="100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9741" name="Text Box 45"/>
          <p:cNvSpPr txBox="1">
            <a:spLocks noChangeArrowheads="1"/>
          </p:cNvSpPr>
          <p:nvPr/>
        </p:nvSpPr>
        <p:spPr bwMode="auto">
          <a:xfrm>
            <a:off x="76200" y="1781175"/>
            <a:ext cx="2286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The Speed of This Object Changes Over Time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3200400" y="12954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Distance (ft) Vs. Time (sec.)</a:t>
            </a:r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36576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228600" y="251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 flipV="1">
            <a:off x="3733800" y="4191000"/>
            <a:ext cx="1828800" cy="30480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63" name="Oval 67"/>
          <p:cNvSpPr>
            <a:spLocks noChangeArrowheads="1"/>
          </p:cNvSpPr>
          <p:nvPr/>
        </p:nvSpPr>
        <p:spPr bwMode="auto">
          <a:xfrm>
            <a:off x="54864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64" name="Oval 68"/>
          <p:cNvSpPr>
            <a:spLocks noChangeArrowheads="1"/>
          </p:cNvSpPr>
          <p:nvPr/>
        </p:nvSpPr>
        <p:spPr bwMode="auto">
          <a:xfrm>
            <a:off x="70104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65" name="Oval 69"/>
          <p:cNvSpPr>
            <a:spLocks noChangeArrowheads="1"/>
          </p:cNvSpPr>
          <p:nvPr/>
        </p:nvSpPr>
        <p:spPr bwMode="auto">
          <a:xfrm>
            <a:off x="7924800" y="167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 flipV="1">
            <a:off x="5562600" y="3276600"/>
            <a:ext cx="15240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 flipV="1">
            <a:off x="7086600" y="1752600"/>
            <a:ext cx="914400" cy="15240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768" name="Text Box 72"/>
          <p:cNvSpPr txBox="1">
            <a:spLocks noChangeArrowheads="1"/>
          </p:cNvSpPr>
          <p:nvPr/>
        </p:nvSpPr>
        <p:spPr bwMode="auto">
          <a:xfrm>
            <a:off x="63246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29769" name="Text Box 73"/>
          <p:cNvSpPr txBox="1">
            <a:spLocks noChangeArrowheads="1"/>
          </p:cNvSpPr>
          <p:nvPr/>
        </p:nvSpPr>
        <p:spPr bwMode="auto">
          <a:xfrm>
            <a:off x="78486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C</a:t>
            </a:r>
          </a:p>
        </p:txBody>
      </p:sp>
      <p:sp>
        <p:nvSpPr>
          <p:cNvPr id="29770" name="Text Box 74"/>
          <p:cNvSpPr txBox="1">
            <a:spLocks noChangeArrowheads="1"/>
          </p:cNvSpPr>
          <p:nvPr/>
        </p:nvSpPr>
        <p:spPr bwMode="auto">
          <a:xfrm>
            <a:off x="4800600" y="4419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A</a:t>
            </a:r>
          </a:p>
        </p:txBody>
      </p:sp>
      <p:sp>
        <p:nvSpPr>
          <p:cNvPr id="29771" name="Text Box 75"/>
          <p:cNvSpPr txBox="1">
            <a:spLocks noChangeArrowheads="1"/>
          </p:cNvSpPr>
          <p:nvPr/>
        </p:nvSpPr>
        <p:spPr bwMode="auto">
          <a:xfrm>
            <a:off x="6096000" y="5410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6600"/>
                </a:solidFill>
              </a:rPr>
              <a:t>Speed @C = 50 ft/sec</a:t>
            </a:r>
          </a:p>
        </p:txBody>
      </p:sp>
      <p:sp>
        <p:nvSpPr>
          <p:cNvPr id="29772" name="Text Box 76"/>
          <p:cNvSpPr txBox="1">
            <a:spLocks noChangeArrowheads="1"/>
          </p:cNvSpPr>
          <p:nvPr/>
        </p:nvSpPr>
        <p:spPr bwMode="auto">
          <a:xfrm>
            <a:off x="76200" y="5410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Speed @A = 5 ft/sec</a:t>
            </a:r>
          </a:p>
        </p:txBody>
      </p:sp>
      <p:sp>
        <p:nvSpPr>
          <p:cNvPr id="29773" name="Text Box 77"/>
          <p:cNvSpPr txBox="1">
            <a:spLocks noChangeArrowheads="1"/>
          </p:cNvSpPr>
          <p:nvPr/>
        </p:nvSpPr>
        <p:spPr bwMode="auto">
          <a:xfrm>
            <a:off x="3048000" y="5410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Speed @B = 24 ft/sec</a:t>
            </a:r>
          </a:p>
        </p:txBody>
      </p:sp>
      <p:sp>
        <p:nvSpPr>
          <p:cNvPr id="29775" name="Text Box 79"/>
          <p:cNvSpPr txBox="1">
            <a:spLocks noChangeArrowheads="1"/>
          </p:cNvSpPr>
          <p:nvPr/>
        </p:nvSpPr>
        <p:spPr bwMode="auto">
          <a:xfrm>
            <a:off x="304800" y="415925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The Object is Accelerating</a:t>
            </a:r>
          </a:p>
        </p:txBody>
      </p:sp>
      <p:graphicFrame>
        <p:nvGraphicFramePr>
          <p:cNvPr id="29776" name="Rectangle 8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074" name="Equation" r:id="rId3" imgW="0" imgH="0" progId="Equation.3">
              <p:embed/>
            </p:oleObj>
          </a:graphicData>
        </a:graphic>
      </p:graphicFrame>
      <p:graphicFrame>
        <p:nvGraphicFramePr>
          <p:cNvPr id="29777" name="Object 81"/>
          <p:cNvGraphicFramePr>
            <a:graphicFrameLocks noChangeAspect="1"/>
          </p:cNvGraphicFramePr>
          <p:nvPr/>
        </p:nvGraphicFramePr>
        <p:xfrm>
          <a:off x="3200400" y="6019800"/>
          <a:ext cx="4876800" cy="762000"/>
        </p:xfrm>
        <a:graphic>
          <a:graphicData uri="http://schemas.openxmlformats.org/presentationml/2006/ole">
            <p:oleObj spid="_x0000_s3075" name="Equation" r:id="rId4" imgW="1625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an object is staying in the same position for a time interval </a:t>
            </a:r>
            <a:r>
              <a:rPr lang="en-US" dirty="0" smtClean="0"/>
              <a:t>then it is</a:t>
            </a:r>
            <a:r>
              <a:rPr lang="en-US" dirty="0"/>
              <a:t>…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at rest.</a:t>
            </a:r>
          </a:p>
          <a:p>
            <a:pPr>
              <a:lnSpc>
                <a:spcPct val="90000"/>
              </a:lnSpc>
            </a:pPr>
            <a:r>
              <a:rPr lang="en-US" dirty="0"/>
              <a:t>stopped.</a:t>
            </a:r>
          </a:p>
          <a:p>
            <a:pPr>
              <a:lnSpc>
                <a:spcPct val="90000"/>
              </a:lnSpc>
            </a:pPr>
            <a:r>
              <a:rPr lang="en-US" dirty="0"/>
              <a:t>not moving.</a:t>
            </a:r>
          </a:p>
          <a:p>
            <a:pPr>
              <a:lnSpc>
                <a:spcPct val="90000"/>
              </a:lnSpc>
            </a:pPr>
            <a:r>
              <a:rPr lang="en-US" dirty="0"/>
              <a:t>still.</a:t>
            </a:r>
          </a:p>
          <a:p>
            <a:pPr>
              <a:lnSpc>
                <a:spcPct val="90000"/>
              </a:lnSpc>
            </a:pPr>
            <a:r>
              <a:rPr lang="en-US" smtClean="0"/>
              <a:t>Represented </a:t>
            </a:r>
            <a:r>
              <a:rPr lang="en-US" dirty="0"/>
              <a:t>by a horizontal line on a position </a:t>
            </a:r>
            <a:r>
              <a:rPr lang="en-US" dirty="0" smtClean="0"/>
              <a:t>vs. </a:t>
            </a:r>
            <a:r>
              <a:rPr lang="en-US" dirty="0"/>
              <a:t>time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FFF5EB"/>
          </a:solidFill>
        </p:spPr>
        <p:txBody>
          <a:bodyPr/>
          <a:lstStyle/>
          <a:p>
            <a:r>
              <a:rPr lang="en-US" b="1" dirty="0"/>
              <a:t>1) When and where is the object at rest?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1"/>
          </p:nvPr>
        </p:nvGraphicFramePr>
        <p:xfrm>
          <a:off x="1447800" y="1600200"/>
          <a:ext cx="5257800" cy="4419602"/>
        </p:xfrm>
        <a:graphic>
          <a:graphicData uri="http://schemas.openxmlformats.org/drawingml/2006/table">
            <a:tbl>
              <a:tblPr/>
              <a:tblGrid>
                <a:gridCol w="1050925"/>
                <a:gridCol w="1052513"/>
                <a:gridCol w="1050925"/>
                <a:gridCol w="1052512"/>
                <a:gridCol w="1050925"/>
              </a:tblGrid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9" name="Text Box 41"/>
          <p:cNvSpPr txBox="1">
            <a:spLocks noChangeArrowheads="1"/>
          </p:cNvSpPr>
          <p:nvPr/>
        </p:nvSpPr>
        <p:spPr bwMode="auto">
          <a:xfrm rot="-5400000">
            <a:off x="-624681" y="3215481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position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200400" y="64008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time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457200" y="4800600"/>
            <a:ext cx="8382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2 m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" y="40386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4 m</a:t>
            </a: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22098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1 s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2672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3 s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2766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2 s</a:t>
            </a: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5334000" y="60198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4 s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6477000" y="60960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5 s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533400" y="32004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6 m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57200" y="24384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8 m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81000" y="1524000"/>
            <a:ext cx="9906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10 m</a:t>
            </a: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 flipV="1">
            <a:off x="1447800" y="3352800"/>
            <a:ext cx="2057400" cy="1752600"/>
          </a:xfrm>
          <a:prstGeom prst="line">
            <a:avLst/>
          </a:prstGeom>
          <a:noFill/>
          <a:ln w="1016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43" name="Rectangle 55"/>
          <p:cNvSpPr>
            <a:spLocks noChangeArrowheads="1"/>
          </p:cNvSpPr>
          <p:nvPr/>
        </p:nvSpPr>
        <p:spPr bwMode="auto">
          <a:xfrm>
            <a:off x="1219200" y="6172200"/>
            <a:ext cx="685800" cy="381000"/>
          </a:xfrm>
          <a:prstGeom prst="rect">
            <a:avLst/>
          </a:prstGeom>
          <a:solidFill>
            <a:srgbClr val="FAF0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/>
              <a:t>0 s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304800" y="5791200"/>
            <a:ext cx="762000" cy="457200"/>
          </a:xfrm>
          <a:prstGeom prst="rect">
            <a:avLst/>
          </a:prstGeom>
          <a:solidFill>
            <a:srgbClr val="EEF7F8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0 m</a:t>
            </a:r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3505200" y="3352800"/>
            <a:ext cx="21336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 flipV="1">
            <a:off x="5638800" y="2514600"/>
            <a:ext cx="990600" cy="838200"/>
          </a:xfrm>
          <a:prstGeom prst="line">
            <a:avLst/>
          </a:prstGeom>
          <a:noFill/>
          <a:ln w="1016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 flipV="1">
            <a:off x="35052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 flipV="1">
            <a:off x="38862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V="1">
            <a:off x="4419600" y="33528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 flipV="1">
            <a:off x="48006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 flipV="1">
            <a:off x="50292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 flipV="1">
            <a:off x="5638800" y="3429000"/>
            <a:ext cx="0" cy="259080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6629400" y="2209800"/>
            <a:ext cx="2514600" cy="3016250"/>
          </a:xfrm>
          <a:prstGeom prst="rect">
            <a:avLst/>
          </a:prstGeom>
          <a:solidFill>
            <a:srgbClr val="FCFDE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From 2 to 4  seconds the object is located 6 meters from the origin</a:t>
            </a: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 flipH="1">
            <a:off x="1447800" y="3352800"/>
            <a:ext cx="4038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23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8" grpId="0" animBg="1"/>
      <p:bldP spid="12347" grpId="0" animBg="1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382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Motion Notes Part 2</vt:lpstr>
      <vt:lpstr>Chapter 2  Motion in One Dimension </vt:lpstr>
      <vt:lpstr>Slide 3</vt:lpstr>
      <vt:lpstr>Slide 4</vt:lpstr>
      <vt:lpstr>Slide 5</vt:lpstr>
      <vt:lpstr>Slide 6</vt:lpstr>
      <vt:lpstr>Slide 7</vt:lpstr>
      <vt:lpstr>Slide 8</vt:lpstr>
      <vt:lpstr>1) When and where is the object at rest?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Notes Part 2</dc:title>
  <dc:creator>Administrator</dc:creator>
  <cp:lastModifiedBy>FPS USER</cp:lastModifiedBy>
  <cp:revision>6</cp:revision>
  <dcterms:created xsi:type="dcterms:W3CDTF">2011-10-07T12:14:12Z</dcterms:created>
  <dcterms:modified xsi:type="dcterms:W3CDTF">2011-10-10T18:20:24Z</dcterms:modified>
</cp:coreProperties>
</file>