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74" r:id="rId2"/>
    <p:sldId id="256" r:id="rId3"/>
    <p:sldId id="273" r:id="rId4"/>
    <p:sldId id="257" r:id="rId5"/>
    <p:sldId id="258" r:id="rId6"/>
    <p:sldId id="261" r:id="rId7"/>
    <p:sldId id="27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FC9F1-8113-5842-837C-2E05F6839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D3C790-A488-6842-BA35-70B1E347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1B4EB0-FFE2-AA40-BE49-0AADA40622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008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CE0071-4719-074D-9218-2B017A4A53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9D3B6-D097-764D-B4FE-E06DE9CD0C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CD4FE-8952-D945-A37B-76B35D62E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4BEC66-D7BE-F04A-81E7-E8BF84C887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151C1D-7ADD-5245-B067-54A7BB8D2C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F52DC3-786A-024F-A975-19E0A77CA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1A7603-1C16-8F40-A6D2-8D6EAF68EA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1C5FC1-EBDB-0A40-B3A8-F71717827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3 – Hooke’s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3659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8229600" cy="1371600"/>
          </a:xfrm>
        </p:spPr>
        <p:txBody>
          <a:bodyPr anchor="ctr" anchorCtr="0"/>
          <a:lstStyle/>
          <a:p>
            <a:pPr eaLnBrk="1" hangingPunct="1"/>
            <a:r>
              <a:rPr lang="en-GB" dirty="0">
                <a:latin typeface="Arial" charset="0"/>
                <a:cs typeface="Arial" charset="0"/>
              </a:rPr>
              <a:t>Hooke’s Law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Arial" charset="0"/>
                <a:cs typeface="Arial" charset="0"/>
              </a:rPr>
              <a:t>Hooke's Law gives the relationship between the force applied to an </a:t>
            </a:r>
            <a:r>
              <a:rPr lang="en-US" sz="2800" dirty="0" err="1">
                <a:latin typeface="Arial" charset="0"/>
                <a:cs typeface="Arial" charset="0"/>
              </a:rPr>
              <a:t>unstretched</a:t>
            </a:r>
            <a:r>
              <a:rPr lang="en-US" sz="2800" dirty="0">
                <a:latin typeface="Arial" charset="0"/>
                <a:cs typeface="Arial" charset="0"/>
              </a:rPr>
              <a:t> spring and the amount the spring is stretched</a:t>
            </a:r>
            <a:r>
              <a:rPr lang="en-US" sz="2800" dirty="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F = -</a:t>
            </a:r>
            <a:r>
              <a:rPr lang="en-US" sz="2800" dirty="0" err="1" smtClean="0">
                <a:latin typeface="Arial" charset="0"/>
                <a:cs typeface="Arial" charset="0"/>
              </a:rPr>
              <a:t>kΔx</a:t>
            </a:r>
            <a:endParaRPr lang="en-US" sz="2800" dirty="0">
              <a:latin typeface="Arial" charset="0"/>
              <a:cs typeface="Arial" charset="0"/>
            </a:endParaRPr>
          </a:p>
        </p:txBody>
      </p:sp>
      <p:pic>
        <p:nvPicPr>
          <p:cNvPr id="3077" name="Picture 7" descr="e7d80ba7-e04d-4a46-a53a-69387f15d9c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06963" y="2204864"/>
            <a:ext cx="1833562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1" descr="f53e424e-6522-4412-a87f-03f579d8065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7050" y="2204864"/>
            <a:ext cx="1835150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5987008" cy="41846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Arial" charset="0"/>
                <a:cs typeface="Arial" charset="0"/>
              </a:rPr>
              <a:t>Hooke's Law </a:t>
            </a:r>
            <a:r>
              <a:rPr lang="en-US" sz="2800" dirty="0">
                <a:latin typeface="Arial" charset="0"/>
                <a:cs typeface="Arial" charset="0"/>
              </a:rPr>
              <a:t>is about stretching </a:t>
            </a:r>
            <a:r>
              <a:rPr lang="en-US" sz="2800" dirty="0" smtClean="0">
                <a:latin typeface="Arial" charset="0"/>
                <a:cs typeface="Arial" charset="0"/>
              </a:rPr>
              <a:t>springs (and other elastic objects). </a:t>
            </a:r>
            <a:endParaRPr lang="en-US" sz="2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  <a:cs typeface="Arial" charset="0"/>
              </a:rPr>
              <a:t>Hooke's Law </a:t>
            </a:r>
            <a:r>
              <a:rPr lang="en-US" sz="2800" dirty="0" smtClean="0">
                <a:latin typeface="Arial" charset="0"/>
                <a:cs typeface="Arial" charset="0"/>
              </a:rPr>
              <a:t>states that the stretch of the spring (</a:t>
            </a:r>
            <a:r>
              <a:rPr lang="en-US" sz="2800" dirty="0" err="1" smtClean="0">
                <a:latin typeface="Arial" charset="0"/>
                <a:cs typeface="Arial" charset="0"/>
              </a:rPr>
              <a:t>Δx</a:t>
            </a:r>
            <a:r>
              <a:rPr lang="en-US" sz="2800" dirty="0" smtClean="0">
                <a:latin typeface="Arial" charset="0"/>
                <a:cs typeface="Arial" charset="0"/>
              </a:rPr>
              <a:t>) is </a:t>
            </a:r>
            <a:r>
              <a:rPr lang="en-US" sz="2800" dirty="0">
                <a:latin typeface="Arial" charset="0"/>
                <a:cs typeface="Arial" charset="0"/>
              </a:rPr>
              <a:t>proportional to the force </a:t>
            </a:r>
            <a:r>
              <a:rPr lang="en-US" sz="2800" dirty="0" smtClean="0">
                <a:latin typeface="Arial" charset="0"/>
                <a:cs typeface="Arial" charset="0"/>
              </a:rPr>
              <a:t>(F).</a:t>
            </a:r>
            <a:endParaRPr lang="en-US" sz="2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  <a:cs typeface="Arial" charset="0"/>
              </a:rPr>
              <a:t>the spring will go back to its original length when the force is </a:t>
            </a:r>
            <a:r>
              <a:rPr lang="en-US" sz="2800" dirty="0" smtClean="0">
                <a:latin typeface="Arial" charset="0"/>
                <a:cs typeface="Arial" charset="0"/>
              </a:rPr>
              <a:t>removed.</a:t>
            </a:r>
            <a:endParaRPr lang="en-US" sz="2800" dirty="0">
              <a:latin typeface="Arial" charset="0"/>
              <a:cs typeface="Arial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 anchorCtr="0"/>
          <a:lstStyle/>
          <a:p>
            <a:pPr eaLnBrk="1" hangingPunct="1"/>
            <a:r>
              <a:rPr lang="en-GB" dirty="0">
                <a:latin typeface="Arial" charset="0"/>
                <a:cs typeface="Arial" charset="0"/>
              </a:rPr>
              <a:t>Hooke’s Law</a:t>
            </a:r>
            <a:endParaRPr lang="en-US" dirty="0">
              <a:latin typeface="Arial" charset="0"/>
              <a:cs typeface="Arial" charset="0"/>
            </a:endParaRPr>
          </a:p>
        </p:txBody>
      </p:sp>
      <p:pic>
        <p:nvPicPr>
          <p:cNvPr id="4100" name="Picture 9" descr="length and extensio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060848"/>
            <a:ext cx="23050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893912"/>
            <a:ext cx="8042276" cy="4343400"/>
          </a:xfrm>
        </p:spPr>
        <p:txBody>
          <a:bodyPr>
            <a:normAutofit/>
          </a:bodyPr>
          <a:lstStyle/>
          <a:p>
            <a:pPr eaLnBrk="1" hangingPunct="1">
              <a:buFont typeface="Wingdings" charset="0"/>
              <a:buNone/>
            </a:pPr>
            <a:endParaRPr lang="en-GB" sz="28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sz="2800" dirty="0">
                <a:latin typeface="Arial" charset="0"/>
                <a:cs typeface="Arial" charset="0"/>
              </a:rPr>
              <a:t>We </a:t>
            </a:r>
            <a:r>
              <a:rPr lang="en-US" sz="2800" dirty="0" smtClean="0">
                <a:latin typeface="Arial" charset="0"/>
                <a:cs typeface="Arial" charset="0"/>
              </a:rPr>
              <a:t>conducted </a:t>
            </a:r>
            <a:r>
              <a:rPr lang="en-US" sz="2800" dirty="0">
                <a:latin typeface="Arial" charset="0"/>
                <a:cs typeface="Arial" charset="0"/>
              </a:rPr>
              <a:t>an experiment to determine how the </a:t>
            </a:r>
            <a:r>
              <a:rPr lang="en-US" sz="2800" dirty="0" smtClean="0">
                <a:latin typeface="Arial" charset="0"/>
                <a:cs typeface="Arial" charset="0"/>
              </a:rPr>
              <a:t>stretch of </a:t>
            </a:r>
            <a:r>
              <a:rPr lang="en-US" sz="2800" dirty="0">
                <a:latin typeface="Arial" charset="0"/>
                <a:cs typeface="Arial" charset="0"/>
              </a:rPr>
              <a:t>a spring varies with the </a:t>
            </a:r>
            <a:r>
              <a:rPr lang="en-US" sz="2800" dirty="0" smtClean="0">
                <a:latin typeface="Arial" charset="0"/>
                <a:cs typeface="Arial" charset="0"/>
              </a:rPr>
              <a:t>force (F</a:t>
            </a:r>
            <a:r>
              <a:rPr lang="en-US" sz="2800" baseline="-25000" dirty="0" smtClean="0">
                <a:latin typeface="Arial" charset="0"/>
                <a:cs typeface="Arial" charset="0"/>
              </a:rPr>
              <a:t>A</a:t>
            </a:r>
            <a:r>
              <a:rPr lang="en-US" sz="2800" dirty="0" smtClean="0">
                <a:latin typeface="Arial" charset="0"/>
                <a:cs typeface="Arial" charset="0"/>
              </a:rPr>
              <a:t>). </a:t>
            </a:r>
            <a:endParaRPr lang="en-US" sz="2800" dirty="0">
              <a:latin typeface="Arial" charset="0"/>
              <a:cs typeface="Arial" charset="0"/>
            </a:endParaRPr>
          </a:p>
          <a:p>
            <a:pPr eaLnBrk="1" hangingPunct="1"/>
            <a:endParaRPr lang="en-US" sz="28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sz="2800" dirty="0">
                <a:latin typeface="Arial" charset="0"/>
                <a:cs typeface="Arial" charset="0"/>
              </a:rPr>
              <a:t>A spring </a:t>
            </a:r>
            <a:r>
              <a:rPr lang="en-US" sz="2800" dirty="0" smtClean="0">
                <a:latin typeface="Arial" charset="0"/>
                <a:cs typeface="Arial" charset="0"/>
              </a:rPr>
              <a:t>was hung </a:t>
            </a:r>
            <a:r>
              <a:rPr lang="en-US" sz="2800" dirty="0">
                <a:latin typeface="Arial" charset="0"/>
                <a:cs typeface="Arial" charset="0"/>
              </a:rPr>
              <a:t>vertically from a fixed point and </a:t>
            </a:r>
            <a:r>
              <a:rPr lang="en-US" sz="2800" dirty="0" smtClean="0">
                <a:latin typeface="Arial" charset="0"/>
                <a:cs typeface="Arial" charset="0"/>
              </a:rPr>
              <a:t>force was </a:t>
            </a:r>
            <a:r>
              <a:rPr lang="en-US" sz="2800" dirty="0">
                <a:latin typeface="Arial" charset="0"/>
                <a:cs typeface="Arial" charset="0"/>
              </a:rPr>
              <a:t>applied in stages by hanging weights from the spring.</a:t>
            </a:r>
          </a:p>
          <a:p>
            <a:pPr eaLnBrk="1" hangingPunct="1"/>
            <a:endParaRPr lang="en-US" sz="2800" dirty="0">
              <a:latin typeface="Arial" charset="0"/>
              <a:cs typeface="Arial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819275"/>
          </a:xfrm>
        </p:spPr>
        <p:txBody>
          <a:bodyPr anchor="ctr" anchorCtr="0"/>
          <a:lstStyle/>
          <a:p>
            <a:pPr algn="ctr" eaLnBrk="1" hangingPunct="1"/>
            <a:r>
              <a:rPr lang="en-GB" dirty="0">
                <a:latin typeface="Arial" charset="0"/>
                <a:cs typeface="Arial" charset="0"/>
              </a:rPr>
              <a:t>How does a spring behave?</a:t>
            </a:r>
            <a:br>
              <a:rPr lang="en-GB" dirty="0">
                <a:latin typeface="Arial" charset="0"/>
                <a:cs typeface="Arial" charset="0"/>
              </a:rPr>
            </a:br>
            <a:r>
              <a:rPr lang="en-GB" i="1" dirty="0">
                <a:latin typeface="Arial" charset="0"/>
                <a:cs typeface="Arial" charset="0"/>
              </a:rPr>
              <a:t>Spring </a:t>
            </a:r>
            <a:r>
              <a:rPr lang="en-GB" i="1" dirty="0" smtClean="0">
                <a:latin typeface="Arial" charset="0"/>
                <a:cs typeface="Arial" charset="0"/>
              </a:rPr>
              <a:t>Lab Recap</a:t>
            </a:r>
            <a:endParaRPr lang="en-US" i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5229225"/>
            <a:ext cx="8229600" cy="1371600"/>
          </a:xfrm>
        </p:spPr>
        <p:txBody>
          <a:bodyPr anchor="ctr" anchorCtr="0"/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Stretch (</a:t>
            </a:r>
            <a:r>
              <a:rPr lang="en-US" sz="3200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Δx</a:t>
            </a:r>
            <a:r>
              <a:rPr lang="en-US" sz="3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)</a:t>
            </a:r>
            <a:r>
              <a:rPr lang="en-US" sz="3200" dirty="0">
                <a:solidFill>
                  <a:srgbClr val="FF0000"/>
                </a:solidFill>
                <a:latin typeface="Arial" charset="0"/>
                <a:cs typeface="Arial" charset="0"/>
              </a:rPr>
              <a:t> = </a:t>
            </a:r>
            <a:r>
              <a:rPr lang="en-US" sz="3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final length</a:t>
            </a:r>
            <a:r>
              <a:rPr lang="en-US" sz="3200" dirty="0">
                <a:solidFill>
                  <a:srgbClr val="FF0000"/>
                </a:solidFill>
                <a:latin typeface="Arial" charset="0"/>
                <a:cs typeface="Arial" charset="0"/>
              </a:rPr>
              <a:t> – </a:t>
            </a:r>
            <a:r>
              <a:rPr lang="en-US" sz="3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initial length</a:t>
            </a:r>
            <a:endParaRPr lang="en-US" sz="32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404813"/>
            <a:ext cx="4038600" cy="489585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cs typeface="Arial" charset="0"/>
              </a:rPr>
              <a:t>The </a:t>
            </a:r>
            <a:r>
              <a:rPr lang="en-US" sz="2800" dirty="0">
                <a:latin typeface="Arial" charset="0"/>
                <a:cs typeface="Arial" charset="0"/>
              </a:rPr>
              <a:t>apparatus </a:t>
            </a:r>
            <a:r>
              <a:rPr lang="en-US" sz="2800" dirty="0" smtClean="0">
                <a:latin typeface="Arial" charset="0"/>
                <a:cs typeface="Arial" charset="0"/>
              </a:rPr>
              <a:t>was set </a:t>
            </a:r>
            <a:r>
              <a:rPr lang="en-US" sz="2800" dirty="0">
                <a:latin typeface="Arial" charset="0"/>
                <a:cs typeface="Arial" charset="0"/>
              </a:rPr>
              <a:t>up </a:t>
            </a:r>
            <a:r>
              <a:rPr lang="en-US" sz="2800" dirty="0" smtClean="0">
                <a:latin typeface="Arial" charset="0"/>
                <a:cs typeface="Arial" charset="0"/>
              </a:rPr>
              <a:t>similar to the diagram </a:t>
            </a:r>
            <a:r>
              <a:rPr lang="en-US" sz="2800" dirty="0">
                <a:latin typeface="Arial" charset="0"/>
                <a:cs typeface="Arial" charset="0"/>
              </a:rPr>
              <a:t>shown. For the purposes of </a:t>
            </a:r>
            <a:r>
              <a:rPr lang="en-US" sz="2800" dirty="0" smtClean="0">
                <a:latin typeface="Arial" charset="0"/>
                <a:cs typeface="Arial" charset="0"/>
              </a:rPr>
              <a:t>the </a:t>
            </a:r>
            <a:r>
              <a:rPr lang="en-US" sz="2800" dirty="0">
                <a:latin typeface="Arial" charset="0"/>
                <a:cs typeface="Arial" charset="0"/>
              </a:rPr>
              <a:t>experiment </a:t>
            </a:r>
            <a:r>
              <a:rPr lang="en-US" sz="2800" dirty="0" smtClean="0">
                <a:latin typeface="Arial" charset="0"/>
                <a:cs typeface="Arial" charset="0"/>
              </a:rPr>
              <a:t>we increased </a:t>
            </a:r>
            <a:r>
              <a:rPr lang="en-US" sz="2800" dirty="0">
                <a:latin typeface="Arial" charset="0"/>
                <a:cs typeface="Arial" charset="0"/>
              </a:rPr>
              <a:t>the mass, and the extension of the spring </a:t>
            </a:r>
            <a:r>
              <a:rPr lang="en-US" sz="2800" dirty="0" smtClean="0">
                <a:latin typeface="Arial" charset="0"/>
                <a:cs typeface="Arial" charset="0"/>
              </a:rPr>
              <a:t>was measured </a:t>
            </a:r>
            <a:r>
              <a:rPr lang="en-US" sz="2800" dirty="0">
                <a:latin typeface="Arial" charset="0"/>
                <a:cs typeface="Arial" charset="0"/>
              </a:rPr>
              <a:t>in meters. 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800"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7173" name="Picture 8" descr="Hookes_law_apparatus_labelled.jpg (11061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363" y="620713"/>
            <a:ext cx="32416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350837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4000" b="1" u="sng" dirty="0">
                <a:latin typeface="Arial" charset="0"/>
                <a:cs typeface="Arial" charset="0"/>
              </a:rPr>
              <a:t>Graph</a:t>
            </a:r>
            <a:r>
              <a:rPr lang="en-GB" sz="4000" dirty="0">
                <a:latin typeface="Arial" charset="0"/>
                <a:cs typeface="Arial" charset="0"/>
              </a:rPr>
              <a:t>: Plot a graph of force against </a:t>
            </a:r>
            <a:r>
              <a:rPr lang="en-GB" sz="4000" dirty="0" smtClean="0">
                <a:latin typeface="Arial" charset="0"/>
                <a:cs typeface="Arial" charset="0"/>
              </a:rPr>
              <a:t>stretch of spring.</a:t>
            </a:r>
            <a:endParaRPr lang="en-GB" sz="4000" dirty="0">
              <a:latin typeface="Arial" charset="0"/>
              <a:cs typeface="Arial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51616" y="2562165"/>
            <a:ext cx="3662566" cy="2848035"/>
            <a:chOff x="451616" y="3141663"/>
            <a:chExt cx="3662566" cy="2848035"/>
          </a:xfrm>
        </p:grpSpPr>
        <p:sp>
          <p:nvSpPr>
            <p:cNvPr id="8195" name="Line 9"/>
            <p:cNvSpPr>
              <a:spLocks noChangeShapeType="1"/>
            </p:cNvSpPr>
            <p:nvPr/>
          </p:nvSpPr>
          <p:spPr bwMode="auto">
            <a:xfrm>
              <a:off x="971550" y="3141663"/>
              <a:ext cx="0" cy="23034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6" name="Line 10"/>
            <p:cNvSpPr>
              <a:spLocks noChangeShapeType="1"/>
            </p:cNvSpPr>
            <p:nvPr/>
          </p:nvSpPr>
          <p:spPr bwMode="auto">
            <a:xfrm flipH="1">
              <a:off x="971550" y="5445125"/>
              <a:ext cx="25923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7" name="Text Box 11"/>
            <p:cNvSpPr txBox="1">
              <a:spLocks noChangeArrowheads="1"/>
            </p:cNvSpPr>
            <p:nvPr/>
          </p:nvSpPr>
          <p:spPr bwMode="auto">
            <a:xfrm rot="16200000">
              <a:off x="-206597" y="4103454"/>
              <a:ext cx="1716536" cy="4001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2000" dirty="0" smtClean="0"/>
                <a:t>F = Force </a:t>
              </a:r>
              <a:r>
                <a:rPr lang="en-GB" sz="2000" dirty="0"/>
                <a:t>(N</a:t>
              </a:r>
              <a:r>
                <a:rPr lang="en-GB" sz="2000" dirty="0" smtClean="0"/>
                <a:t>)</a:t>
              </a:r>
              <a:endParaRPr lang="en-US" sz="2000" dirty="0"/>
            </a:p>
          </p:txBody>
        </p:sp>
        <p:sp>
          <p:nvSpPr>
            <p:cNvPr id="8198" name="Text Box 12"/>
            <p:cNvSpPr txBox="1">
              <a:spLocks noChangeArrowheads="1"/>
            </p:cNvSpPr>
            <p:nvPr/>
          </p:nvSpPr>
          <p:spPr bwMode="auto">
            <a:xfrm>
              <a:off x="971600" y="5589588"/>
              <a:ext cx="3142582" cy="4001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2000" dirty="0" err="1" smtClean="0"/>
                <a:t>Δx</a:t>
              </a:r>
              <a:r>
                <a:rPr lang="en-GB" sz="2000" dirty="0" smtClean="0"/>
                <a:t> = Stretch of Spring (</a:t>
              </a:r>
              <a:r>
                <a:rPr lang="en-GB" sz="2000" dirty="0"/>
                <a:t>m)</a:t>
              </a:r>
              <a:endParaRPr lang="en-US" sz="2000" dirty="0"/>
            </a:p>
          </p:txBody>
        </p:sp>
      </p:grpSp>
      <p:cxnSp>
        <p:nvCxnSpPr>
          <p:cNvPr id="3" name="Straight Connector 2"/>
          <p:cNvCxnSpPr>
            <a:stCxn id="8196" idx="1"/>
          </p:cNvCxnSpPr>
          <p:nvPr/>
        </p:nvCxnSpPr>
        <p:spPr>
          <a:xfrm flipV="1">
            <a:off x="971550" y="3497574"/>
            <a:ext cx="2736354" cy="1368054"/>
          </a:xfrm>
          <a:prstGeom prst="line">
            <a:avLst/>
          </a:prstGeom>
          <a:ln w="38100" cmpd="sng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8196" idx="1"/>
          </p:cNvCxnSpPr>
          <p:nvPr/>
        </p:nvCxnSpPr>
        <p:spPr>
          <a:xfrm flipV="1">
            <a:off x="971550" y="2633478"/>
            <a:ext cx="1944266" cy="2232150"/>
          </a:xfrm>
          <a:prstGeom prst="line">
            <a:avLst/>
          </a:prstGeom>
          <a:ln w="38100" cmpd="sng"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32040" y="2057414"/>
            <a:ext cx="345638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</a:rPr>
              <a:t>“Rigid” Spring</a:t>
            </a:r>
          </a:p>
          <a:p>
            <a:endParaRPr lang="en-US" sz="2400" dirty="0">
              <a:solidFill>
                <a:schemeClr val="accent3"/>
              </a:solidFill>
            </a:endParaRPr>
          </a:p>
          <a:p>
            <a:r>
              <a:rPr lang="en-US" sz="2400" dirty="0" smtClean="0">
                <a:solidFill>
                  <a:schemeClr val="accent6"/>
                </a:solidFill>
              </a:rPr>
              <a:t>“Loose” Spring</a:t>
            </a:r>
            <a:endParaRPr lang="en-US" sz="24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9"/>
          <p:cNvSpPr txBox="1">
            <a:spLocks noChangeArrowheads="1"/>
          </p:cNvSpPr>
          <p:nvPr/>
        </p:nvSpPr>
        <p:spPr bwMode="auto">
          <a:xfrm>
            <a:off x="395288" y="765175"/>
            <a:ext cx="503237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800" b="1"/>
          </a:p>
        </p:txBody>
      </p:sp>
      <p:pic>
        <p:nvPicPr>
          <p:cNvPr id="10243" name="Picture 15" descr="graph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96752"/>
            <a:ext cx="4895899" cy="4545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16"/>
          <p:cNvSpPr>
            <a:spLocks noChangeArrowheads="1"/>
          </p:cNvSpPr>
          <p:nvPr/>
        </p:nvSpPr>
        <p:spPr bwMode="auto">
          <a:xfrm>
            <a:off x="4860032" y="1704877"/>
            <a:ext cx="4038600" cy="3164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Char char="n"/>
            </a:pPr>
            <a:r>
              <a:rPr lang="en-GB" sz="3600" dirty="0" smtClean="0"/>
              <a:t>What </a:t>
            </a:r>
            <a:r>
              <a:rPr lang="en-GB" sz="3600" dirty="0"/>
              <a:t>does the area under a graph represent</a:t>
            </a:r>
            <a:r>
              <a:rPr lang="en-GB" sz="3600" dirty="0" smtClean="0"/>
              <a:t>?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Char char="n"/>
            </a:pPr>
            <a:endParaRPr lang="en-GB" sz="36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Char char="n"/>
            </a:pPr>
            <a:r>
              <a:rPr lang="en-GB" sz="3600" dirty="0">
                <a:solidFill>
                  <a:srgbClr val="FF0000"/>
                </a:solidFill>
              </a:rPr>
              <a:t>ENERGY!!!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417</TotalTime>
  <Words>212</Words>
  <Application>Microsoft Macintosh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Energy</vt:lpstr>
      <vt:lpstr>Hooke’s Law</vt:lpstr>
      <vt:lpstr>Hooke’s Law</vt:lpstr>
      <vt:lpstr>How does a spring behave? Spring Lab Recap</vt:lpstr>
      <vt:lpstr>Stretch (Δx) = final length – initial length</vt:lpstr>
      <vt:lpstr>Slide 6</vt:lpstr>
      <vt:lpstr>Slide 7</vt:lpstr>
    </vt:vector>
  </TitlesOfParts>
  <Company>Reigate Grammar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Hooke’s Law</dc:title>
  <dc:creator>smg</dc:creator>
  <cp:lastModifiedBy>FPS USER</cp:lastModifiedBy>
  <cp:revision>27</cp:revision>
  <dcterms:created xsi:type="dcterms:W3CDTF">2007-09-30T21:04:47Z</dcterms:created>
  <dcterms:modified xsi:type="dcterms:W3CDTF">2012-02-06T12:34:54Z</dcterms:modified>
</cp:coreProperties>
</file>