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4" r:id="rId7"/>
    <p:sldId id="265" r:id="rId8"/>
    <p:sldId id="266" r:id="rId9"/>
    <p:sldId id="268" r:id="rId10"/>
    <p:sldId id="270" r:id="rId11"/>
    <p:sldId id="272" r:id="rId12"/>
    <p:sldId id="274" r:id="rId13"/>
    <p:sldId id="276"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E022C-535E-49AA-8281-EE220419D0B1}" type="datetimeFigureOut">
              <a:rPr lang="en-US" smtClean="0"/>
              <a:pPr/>
              <a:t>11/15/2011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E08D0-B3B0-41D7-8DD1-270D5F0AAE10}" type="slidenum">
              <a:rPr lang="en-US" smtClean="0"/>
              <a:pPr/>
              <a:t>‹#›</a:t>
            </a:fld>
            <a:endParaRPr lang="en-US"/>
          </a:p>
        </p:txBody>
      </p:sp>
    </p:spTree>
    <p:extLst>
      <p:ext uri="{BB962C8B-B14F-4D97-AF65-F5344CB8AC3E}">
        <p14:creationId xmlns:p14="http://schemas.microsoft.com/office/powerpoint/2010/main" xmlns="" val="238048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AFD443-6C26-48E5-94B5-B534DB2E8A0A}" type="slidenum">
              <a:rPr lang="en-GB">
                <a:solidFill>
                  <a:prstClr val="black"/>
                </a:solidFill>
              </a:rPr>
              <a:pPr/>
              <a:t>1</a:t>
            </a:fld>
            <a:endParaRPr lang="en-GB">
              <a:solidFill>
                <a:prstClr val="black"/>
              </a:solidFill>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52FCF3-35B2-4E57-B5E2-AF6423280464}" type="slidenum">
              <a:rPr lang="en-GB"/>
              <a:pPr/>
              <a:t>2</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B3313-3AF3-4BEE-B520-4E9CB9E78A44}" type="slidenum">
              <a:rPr lang="en-GB"/>
              <a:pPr/>
              <a:t>3</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C08AF-DE21-4CA9-B405-4519AA2B5688}" type="slidenum">
              <a:rPr lang="en-GB"/>
              <a:pPr/>
              <a:t>4</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5928E-D5EE-474E-B6C7-64F63A4704C2}" type="slidenum">
              <a:rPr lang="en-GB"/>
              <a:pPr/>
              <a:t>5</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6AE9F8-DEF9-4718-BCFC-AA94086B517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613CDA6-1C92-4159-8C68-8A6244E718D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70E772-A2EE-42AE-8286-95B38C77065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22A0DC-470B-4655-8623-F0AAC1FADA7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5FF6022-4106-4619-8784-9735995CC5F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326BD66-A33E-46D8-8131-4890C753539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BEAE714-EC92-4853-8678-0CEF036BA39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EBB98FE-C935-401C-855E-391068C0DC0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4B7E4D4-88D9-4616-8D68-64F7FC6FF23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15FFA88-8D9A-4365-8722-A70504CAAA7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66BDACD-9539-4470-8611-938AC23D2541}"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880D1CA-B2D0-4B49-A4F6-6E3717E48CEA}"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AU"/>
              <a:t>Force Diagrams</a:t>
            </a:r>
            <a:endParaRPr lang="en-US"/>
          </a:p>
        </p:txBody>
      </p:sp>
      <p:sp>
        <p:nvSpPr>
          <p:cNvPr id="2051" name="Rectangle 3"/>
          <p:cNvSpPr>
            <a:spLocks noGrp="1" noChangeArrowheads="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dirty="0" smtClean="0"/>
              <a:t>FD Problem 3</a:t>
            </a:r>
          </a:p>
        </p:txBody>
      </p:sp>
      <p:sp>
        <p:nvSpPr>
          <p:cNvPr id="18435"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dirty="0" smtClean="0"/>
              <a:t>A flying squirrel is gliding (no wing flaps) from a tree to the ground at constant velocity. Consider air resistance. A free body diagram for this situation looks like…</a:t>
            </a:r>
          </a:p>
        </p:txBody>
      </p:sp>
      <p:sp>
        <p:nvSpPr>
          <p:cNvPr id="4" name="Rectangle 3"/>
          <p:cNvSpPr txBox="1">
            <a:spLocks noChangeArrowheads="1"/>
          </p:cNvSpPr>
          <p:nvPr/>
        </p:nvSpPr>
        <p:spPr bwMode="auto">
          <a:xfrm>
            <a:off x="381000" y="2895600"/>
            <a:ext cx="35052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Gravity pulls down on the squirrel while air resistance keeps the squirrel in the air for a while.</a:t>
            </a:r>
          </a:p>
        </p:txBody>
      </p:sp>
      <p:grpSp>
        <p:nvGrpSpPr>
          <p:cNvPr id="6" name="Group 5"/>
          <p:cNvGrpSpPr/>
          <p:nvPr/>
        </p:nvGrpSpPr>
        <p:grpSpPr>
          <a:xfrm>
            <a:off x="6172200" y="3276600"/>
            <a:ext cx="685800" cy="1067594"/>
            <a:chOff x="6552406" y="2819400"/>
            <a:chExt cx="685800" cy="1067594"/>
          </a:xfrm>
        </p:grpSpPr>
        <p:cxnSp>
          <p:nvCxnSpPr>
            <p:cNvPr id="7" name="Straight Arrow Connector 6"/>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 Box 3"/>
            <p:cNvSpPr txBox="1">
              <a:spLocks noChangeArrowheads="1"/>
            </p:cNvSpPr>
            <p:nvPr/>
          </p:nvSpPr>
          <p:spPr bwMode="auto">
            <a:xfrm>
              <a:off x="6629400" y="2819400"/>
              <a:ext cx="608806"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air</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9" name="Group 8"/>
          <p:cNvGrpSpPr/>
          <p:nvPr/>
        </p:nvGrpSpPr>
        <p:grpSpPr>
          <a:xfrm>
            <a:off x="5715000" y="4800600"/>
            <a:ext cx="534194" cy="1142206"/>
            <a:chOff x="5943600" y="4572000"/>
            <a:chExt cx="534194" cy="1142206"/>
          </a:xfrm>
        </p:grpSpPr>
        <p:cxnSp>
          <p:nvCxnSpPr>
            <p:cNvPr id="10" name="Straight Arrow Connector 9"/>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pic>
        <p:nvPicPr>
          <p:cNvPr id="4099" name="Picture 3" descr="C:\Documents and Settings\Karen.Davis\Local Settings\Temporary Internet Files\Content.IE5\YGJNDDDP\MC900084122[1].wmf"/>
          <p:cNvPicPr>
            <a:picLocks noChangeAspect="1" noChangeArrowheads="1"/>
          </p:cNvPicPr>
          <p:nvPr/>
        </p:nvPicPr>
        <p:blipFill>
          <a:blip r:embed="rId2" cstate="print"/>
          <a:srcRect/>
          <a:stretch>
            <a:fillRect/>
          </a:stretch>
        </p:blipFill>
        <p:spPr bwMode="auto">
          <a:xfrm rot="2153938">
            <a:off x="5525060" y="3348816"/>
            <a:ext cx="1954794" cy="2064657"/>
          </a:xfrm>
          <a:prstGeom prst="rect">
            <a:avLst/>
          </a:prstGeom>
          <a:noFill/>
        </p:spPr>
      </p:pic>
    </p:spTree>
    <p:extLst>
      <p:ext uri="{BB962C8B-B14F-4D97-AF65-F5344CB8AC3E}">
        <p14:creationId xmlns:p14="http://schemas.microsoft.com/office/powerpoint/2010/main" xmlns="" val="200576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8435">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8435">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8435">
                                            <p:txEl>
                                              <p:pRg st="0" end="0"/>
                                            </p:txEl>
                                          </p:spTgt>
                                        </p:tgtEl>
                                      </p:cBhvr>
                                    </p:animEffect>
                                    <p:set>
                                      <p:cBhvr>
                                        <p:cTn id="14" dur="1" fill="hold">
                                          <p:stCondLst>
                                            <p:cond delay="999"/>
                                          </p:stCondLst>
                                        </p:cTn>
                                        <p:tgtEl>
                                          <p:spTgt spid="18435">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4099"/>
                                        </p:tgtEl>
                                        <p:attrNameLst>
                                          <p:attrName>style.visibility</p:attrName>
                                        </p:attrNameLst>
                                      </p:cBhvr>
                                      <p:to>
                                        <p:strVal val="visible"/>
                                      </p:to>
                                    </p:set>
                                    <p:anim calcmode="lin" valueType="num">
                                      <p:cBhvr>
                                        <p:cTn id="24" dur="1000" fill="hold"/>
                                        <p:tgtEl>
                                          <p:spTgt spid="4099"/>
                                        </p:tgtEl>
                                        <p:attrNameLst>
                                          <p:attrName>ppt_w</p:attrName>
                                        </p:attrNameLst>
                                      </p:cBhvr>
                                      <p:tavLst>
                                        <p:tav tm="0">
                                          <p:val>
                                            <p:strVal val="#ppt_w+.3"/>
                                          </p:val>
                                        </p:tav>
                                        <p:tav tm="100000">
                                          <p:val>
                                            <p:strVal val="#ppt_w"/>
                                          </p:val>
                                        </p:tav>
                                      </p:tavLst>
                                    </p:anim>
                                    <p:anim calcmode="lin" valueType="num">
                                      <p:cBhvr>
                                        <p:cTn id="25" dur="1000" fill="hold"/>
                                        <p:tgtEl>
                                          <p:spTgt spid="4099"/>
                                        </p:tgtEl>
                                        <p:attrNameLst>
                                          <p:attrName>ppt_h</p:attrName>
                                        </p:attrNameLst>
                                      </p:cBhvr>
                                      <p:tavLst>
                                        <p:tav tm="0">
                                          <p:val>
                                            <p:strVal val="#ppt_h"/>
                                          </p:val>
                                        </p:tav>
                                        <p:tav tm="100000">
                                          <p:val>
                                            <p:strVal val="#ppt_h"/>
                                          </p:val>
                                        </p:tav>
                                      </p:tavLst>
                                    </p:anim>
                                    <p:animEffect transition="in" filter="fade">
                                      <p:cBhvr>
                                        <p:cTn id="26" dur="1000"/>
                                        <p:tgtEl>
                                          <p:spTgt spid="409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lide(fromTop)">
                                      <p:cBhvr>
                                        <p:cTn id="31" dur="500"/>
                                        <p:tgtEl>
                                          <p:spTgt spid="9"/>
                                        </p:tgtEl>
                                      </p:cBhvr>
                                    </p:animEffect>
                                  </p:childTnLst>
                                </p:cTn>
                              </p:par>
                              <p:par>
                                <p:cTn id="32" presetID="12" presetClass="entr" presetSubtype="4"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Bottom)">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dirty="0" smtClean="0"/>
              <a:t>FD Problem 4</a:t>
            </a:r>
          </a:p>
        </p:txBody>
      </p:sp>
      <p:sp>
        <p:nvSpPr>
          <p:cNvPr id="20483"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dirty="0" smtClean="0"/>
              <a:t>A rightward force is applied to a book in order to move it across a desk. Consider frictional forces. Neglect air resistance. Construct a free-body diagram. Let’s see what this one looks like.</a:t>
            </a:r>
          </a:p>
        </p:txBody>
      </p:sp>
      <p:sp>
        <p:nvSpPr>
          <p:cNvPr id="5" name="Rectangle 3"/>
          <p:cNvSpPr txBox="1">
            <a:spLocks noChangeArrowheads="1"/>
          </p:cNvSpPr>
          <p:nvPr/>
        </p:nvSpPr>
        <p:spPr bwMode="auto">
          <a:xfrm>
            <a:off x="-381000" y="3352800"/>
            <a:ext cx="4114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Note the applied force</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arrow pointing to the right. Notice how friction force points in the opposite direction. Finally, there is still gravity and normal forces involved.</a:t>
            </a:r>
          </a:p>
        </p:txBody>
      </p:sp>
      <p:pic>
        <p:nvPicPr>
          <p:cNvPr id="6" name="Picture 2" descr="C:\Documents and Settings\Karen.Davis\Local Settings\Temporary Internet Files\Content.IE5\IRAY19PW\MC900441734[1].png"/>
          <p:cNvPicPr>
            <a:picLocks noChangeAspect="1" noChangeArrowheads="1"/>
          </p:cNvPicPr>
          <p:nvPr/>
        </p:nvPicPr>
        <p:blipFill>
          <a:blip r:embed="rId2" cstate="print"/>
          <a:srcRect/>
          <a:stretch>
            <a:fillRect/>
          </a:stretch>
        </p:blipFill>
        <p:spPr bwMode="auto">
          <a:xfrm>
            <a:off x="5791200" y="4267200"/>
            <a:ext cx="1219200" cy="1219200"/>
          </a:xfrm>
          <a:prstGeom prst="rect">
            <a:avLst/>
          </a:prstGeom>
          <a:noFill/>
        </p:spPr>
      </p:pic>
      <p:grpSp>
        <p:nvGrpSpPr>
          <p:cNvPr id="7" name="Group 6"/>
          <p:cNvGrpSpPr/>
          <p:nvPr/>
        </p:nvGrpSpPr>
        <p:grpSpPr>
          <a:xfrm>
            <a:off x="6476206" y="3429000"/>
            <a:ext cx="556724" cy="1067594"/>
            <a:chOff x="6552406" y="2819400"/>
            <a:chExt cx="556724" cy="1067594"/>
          </a:xfrm>
        </p:grpSpPr>
        <p:cxnSp>
          <p:nvCxnSpPr>
            <p:cNvPr id="8" name="Straight Arrow Connector 7"/>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0" name="Group 9"/>
          <p:cNvGrpSpPr/>
          <p:nvPr/>
        </p:nvGrpSpPr>
        <p:grpSpPr>
          <a:xfrm>
            <a:off x="5867400" y="5181600"/>
            <a:ext cx="534194" cy="1142206"/>
            <a:chOff x="5943600" y="4572000"/>
            <a:chExt cx="534194" cy="1142206"/>
          </a:xfrm>
        </p:grpSpPr>
        <p:cxnSp>
          <p:nvCxnSpPr>
            <p:cNvPr id="11" name="Straight Arrow Connector 10"/>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6" name="Group 15"/>
          <p:cNvGrpSpPr/>
          <p:nvPr/>
        </p:nvGrpSpPr>
        <p:grpSpPr>
          <a:xfrm>
            <a:off x="7010400" y="4419600"/>
            <a:ext cx="1447800" cy="458788"/>
            <a:chOff x="7010400" y="4419600"/>
            <a:chExt cx="1447800" cy="458788"/>
          </a:xfrm>
        </p:grpSpPr>
        <p:cxnSp>
          <p:nvCxnSpPr>
            <p:cNvPr id="14" name="Straight Arrow Connector 13"/>
            <p:cNvCxnSpPr>
              <a:stCxn id="6" idx="3"/>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3"/>
            <p:cNvSpPr txBox="1">
              <a:spLocks noChangeArrowheads="1"/>
            </p:cNvSpPr>
            <p:nvPr/>
          </p:nvSpPr>
          <p:spPr bwMode="auto">
            <a:xfrm>
              <a:off x="7924800" y="44196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7" name="Group 16"/>
          <p:cNvGrpSpPr/>
          <p:nvPr/>
        </p:nvGrpSpPr>
        <p:grpSpPr>
          <a:xfrm flipH="1">
            <a:off x="5257800" y="4419600"/>
            <a:ext cx="609600" cy="458788"/>
            <a:chOff x="7010400" y="4419600"/>
            <a:chExt cx="1447800" cy="458788"/>
          </a:xfrm>
        </p:grpSpPr>
        <p:cxnSp>
          <p:nvCxnSpPr>
            <p:cNvPr id="18" name="Straight Arrow Connector 17"/>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 Box 3"/>
            <p:cNvSpPr txBox="1">
              <a:spLocks noChangeArrowheads="1"/>
            </p:cNvSpPr>
            <p:nvPr/>
          </p:nvSpPr>
          <p:spPr bwMode="auto">
            <a:xfrm>
              <a:off x="7191377" y="4419600"/>
              <a:ext cx="1213155"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xmlns="" val="27290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20483">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20483">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20483">
                                            <p:txEl>
                                              <p:pRg st="0" end="0"/>
                                            </p:txEl>
                                          </p:spTgt>
                                        </p:tgtEl>
                                      </p:cBhvr>
                                    </p:animEffect>
                                    <p:set>
                                      <p:cBhvr>
                                        <p:cTn id="14" dur="1" fill="hold">
                                          <p:stCondLst>
                                            <p:cond delay="999"/>
                                          </p:stCondLst>
                                        </p:cTn>
                                        <p:tgtEl>
                                          <p:spTgt spid="2048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slide(fromBottom)">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3"/>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lide(fromTop)">
                                      <p:cBhvr>
                                        <p:cTn id="31" dur="500"/>
                                        <p:tgtEl>
                                          <p:spTgt spid="10"/>
                                        </p:tgtEl>
                                      </p:cBhvr>
                                    </p:animEffect>
                                  </p:childTnLst>
                                </p:cTn>
                              </p:par>
                              <p:par>
                                <p:cTn id="32" presetID="12" presetClass="entr" presetSubtype="4"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lide(fromBottom)">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lide(fromLeft)">
                                      <p:cBhvr>
                                        <p:cTn id="39" dur="500"/>
                                        <p:tgtEl>
                                          <p:spTgt spid="16"/>
                                        </p:tgtEl>
                                      </p:cBhvr>
                                    </p:animEffect>
                                  </p:childTnLst>
                                </p:cTn>
                              </p:par>
                              <p:par>
                                <p:cTn id="40" presetID="12" presetClass="entr" presetSubtype="2"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lide(fromRight)">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dirty="0" smtClean="0"/>
              <a:t>FD Problem 5</a:t>
            </a:r>
          </a:p>
        </p:txBody>
      </p:sp>
      <p:sp>
        <p:nvSpPr>
          <p:cNvPr id="24579"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sz="2800" dirty="0" smtClean="0"/>
              <a:t>	A man drags a sled across loosely packed snow with a rightward acceleration. Draw a free-body diagram.</a:t>
            </a:r>
          </a:p>
        </p:txBody>
      </p:sp>
      <p:sp>
        <p:nvSpPr>
          <p:cNvPr id="5" name="Rectangle 3"/>
          <p:cNvSpPr txBox="1">
            <a:spLocks noChangeArrowheads="1"/>
          </p:cNvSpPr>
          <p:nvPr/>
        </p:nvSpPr>
        <p:spPr bwMode="auto">
          <a:xfrm>
            <a:off x="0" y="2362200"/>
            <a:ext cx="91440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rightward force arrow points to the right. Friction slows his progress and pulls in the opposite direction. Since there is not information that we are in a blizzard, normal forces still apply as does gravitational force since we are on planet Earth. </a:t>
            </a:r>
          </a:p>
        </p:txBody>
      </p:sp>
      <p:grpSp>
        <p:nvGrpSpPr>
          <p:cNvPr id="7" name="Group 6"/>
          <p:cNvGrpSpPr/>
          <p:nvPr/>
        </p:nvGrpSpPr>
        <p:grpSpPr>
          <a:xfrm>
            <a:off x="5104606" y="3810000"/>
            <a:ext cx="556724" cy="1067594"/>
            <a:chOff x="6552406" y="2819400"/>
            <a:chExt cx="556724" cy="1067594"/>
          </a:xfrm>
        </p:grpSpPr>
        <p:cxnSp>
          <p:nvCxnSpPr>
            <p:cNvPr id="8" name="Straight Arrow Connector 7"/>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0" name="Group 9"/>
          <p:cNvGrpSpPr/>
          <p:nvPr/>
        </p:nvGrpSpPr>
        <p:grpSpPr>
          <a:xfrm>
            <a:off x="4495800" y="5562600"/>
            <a:ext cx="534194" cy="1142206"/>
            <a:chOff x="5943600" y="4572000"/>
            <a:chExt cx="534194" cy="1142206"/>
          </a:xfrm>
        </p:grpSpPr>
        <p:cxnSp>
          <p:nvCxnSpPr>
            <p:cNvPr id="11" name="Straight Arrow Connector 10"/>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3" name="Group 12"/>
          <p:cNvGrpSpPr/>
          <p:nvPr/>
        </p:nvGrpSpPr>
        <p:grpSpPr>
          <a:xfrm>
            <a:off x="5638802" y="4800600"/>
            <a:ext cx="1799926" cy="458788"/>
            <a:chOff x="5638800" y="4800600"/>
            <a:chExt cx="1486895" cy="458788"/>
          </a:xfrm>
        </p:grpSpPr>
        <p:cxnSp>
          <p:nvCxnSpPr>
            <p:cNvPr id="14" name="Straight Arrow Connector 13"/>
            <p:cNvCxnSpPr/>
            <p:nvPr/>
          </p:nvCxnSpPr>
          <p:spPr>
            <a:xfrm>
              <a:off x="5638800" y="5257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3"/>
            <p:cNvSpPr txBox="1">
              <a:spLocks noChangeArrowheads="1"/>
            </p:cNvSpPr>
            <p:nvPr/>
          </p:nvSpPr>
          <p:spPr bwMode="auto">
            <a:xfrm>
              <a:off x="6645965" y="48006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6" name="Group 15"/>
          <p:cNvGrpSpPr/>
          <p:nvPr/>
        </p:nvGrpSpPr>
        <p:grpSpPr>
          <a:xfrm flipH="1">
            <a:off x="3657600" y="4800600"/>
            <a:ext cx="838200" cy="458788"/>
            <a:chOff x="7010400" y="4419600"/>
            <a:chExt cx="1447800" cy="458788"/>
          </a:xfrm>
        </p:grpSpPr>
        <p:cxnSp>
          <p:nvCxnSpPr>
            <p:cNvPr id="17" name="Straight Arrow Connector 16"/>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 Box 3"/>
            <p:cNvSpPr txBox="1">
              <a:spLocks noChangeArrowheads="1"/>
            </p:cNvSpPr>
            <p:nvPr/>
          </p:nvSpPr>
          <p:spPr bwMode="auto">
            <a:xfrm>
              <a:off x="7536873" y="4419600"/>
              <a:ext cx="867657"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pic>
        <p:nvPicPr>
          <p:cNvPr id="5122" name="Picture 2" descr="C:\Documents and Settings\Karen.Davis\Local Settings\Temporary Internet Files\Content.IE5\4JV9NN3V\MC900352321[1].wmf"/>
          <p:cNvPicPr>
            <a:picLocks noChangeAspect="1" noChangeArrowheads="1"/>
          </p:cNvPicPr>
          <p:nvPr/>
        </p:nvPicPr>
        <p:blipFill>
          <a:blip r:embed="rId2" cstate="print"/>
          <a:srcRect/>
          <a:stretch>
            <a:fillRect/>
          </a:stretch>
        </p:blipFill>
        <p:spPr bwMode="auto">
          <a:xfrm flipH="1">
            <a:off x="4191000" y="4648200"/>
            <a:ext cx="1782024" cy="955141"/>
          </a:xfrm>
          <a:prstGeom prst="rect">
            <a:avLst/>
          </a:prstGeom>
          <a:noFill/>
        </p:spPr>
      </p:pic>
    </p:spTree>
    <p:extLst>
      <p:ext uri="{BB962C8B-B14F-4D97-AF65-F5344CB8AC3E}">
        <p14:creationId xmlns:p14="http://schemas.microsoft.com/office/powerpoint/2010/main" xmlns="" val="225356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24579">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24579">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24579">
                                            <p:txEl>
                                              <p:pRg st="0" end="0"/>
                                            </p:txEl>
                                          </p:spTgt>
                                        </p:tgtEl>
                                      </p:cBhvr>
                                    </p:animEffect>
                                    <p:set>
                                      <p:cBhvr>
                                        <p:cTn id="14" dur="1" fill="hold">
                                          <p:stCondLst>
                                            <p:cond delay="999"/>
                                          </p:stCondLst>
                                        </p:cTn>
                                        <p:tgtEl>
                                          <p:spTgt spid="24579">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slide(fromBottom)">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5122"/>
                                        </p:tgtEl>
                                        <p:attrNameLst>
                                          <p:attrName>style.visibility</p:attrName>
                                        </p:attrNameLst>
                                      </p:cBhvr>
                                      <p:to>
                                        <p:strVal val="visible"/>
                                      </p:to>
                                    </p:set>
                                    <p:anim calcmode="lin" valueType="num">
                                      <p:cBhvr>
                                        <p:cTn id="24" dur="1000" fill="hold"/>
                                        <p:tgtEl>
                                          <p:spTgt spid="5122"/>
                                        </p:tgtEl>
                                        <p:attrNameLst>
                                          <p:attrName>ppt_w</p:attrName>
                                        </p:attrNameLst>
                                      </p:cBhvr>
                                      <p:tavLst>
                                        <p:tav tm="0">
                                          <p:val>
                                            <p:strVal val="#ppt_w+.3"/>
                                          </p:val>
                                        </p:tav>
                                        <p:tav tm="100000">
                                          <p:val>
                                            <p:strVal val="#ppt_w"/>
                                          </p:val>
                                        </p:tav>
                                      </p:tavLst>
                                    </p:anim>
                                    <p:anim calcmode="lin" valueType="num">
                                      <p:cBhvr>
                                        <p:cTn id="25" dur="1000" fill="hold"/>
                                        <p:tgtEl>
                                          <p:spTgt spid="5122"/>
                                        </p:tgtEl>
                                        <p:attrNameLst>
                                          <p:attrName>ppt_h</p:attrName>
                                        </p:attrNameLst>
                                      </p:cBhvr>
                                      <p:tavLst>
                                        <p:tav tm="0">
                                          <p:val>
                                            <p:strVal val="#ppt_h"/>
                                          </p:val>
                                        </p:tav>
                                        <p:tav tm="100000">
                                          <p:val>
                                            <p:strVal val="#ppt_h"/>
                                          </p:val>
                                        </p:tav>
                                      </p:tavLst>
                                    </p:anim>
                                    <p:animEffect transition="in" filter="fade">
                                      <p:cBhvr>
                                        <p:cTn id="26" dur="1000"/>
                                        <p:tgtEl>
                                          <p:spTgt spid="512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lide(fromTop)">
                                      <p:cBhvr>
                                        <p:cTn id="31" dur="500"/>
                                        <p:tgtEl>
                                          <p:spTgt spid="10"/>
                                        </p:tgtEl>
                                      </p:cBhvr>
                                    </p:animEffect>
                                  </p:childTnLst>
                                </p:cTn>
                              </p:par>
                              <p:par>
                                <p:cTn id="32" presetID="12" presetClass="entr" presetSubtype="4"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lide(fromBottom)">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slide(fromLeft)">
                                      <p:cBhvr>
                                        <p:cTn id="39" dur="500"/>
                                        <p:tgtEl>
                                          <p:spTgt spid="13"/>
                                        </p:tgtEl>
                                      </p:cBhvr>
                                    </p:animEffect>
                                  </p:childTnLst>
                                </p:cTn>
                              </p:par>
                              <p:par>
                                <p:cTn id="40" presetID="12" presetClass="entr" presetSubtype="2"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lide(fromRigh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smtClean="0"/>
              <a:t>Net Force</a:t>
            </a:r>
          </a:p>
        </p:txBody>
      </p:sp>
      <p:sp>
        <p:nvSpPr>
          <p:cNvPr id="30723" name="Rectangle 3"/>
          <p:cNvSpPr>
            <a:spLocks noGrp="1" noChangeArrowheads="1"/>
          </p:cNvSpPr>
          <p:nvPr>
            <p:ph type="body" idx="1"/>
          </p:nvPr>
        </p:nvSpPr>
        <p:spPr/>
        <p:txBody>
          <a:bodyPr/>
          <a:lstStyle/>
          <a:p>
            <a:pPr eaLnBrk="1" hangingPunct="1">
              <a:buFontTx/>
              <a:buNone/>
            </a:pPr>
            <a:r>
              <a:rPr lang="en-US" dirty="0" smtClean="0"/>
              <a:t>Now let’s take a look at what happens when unbalanced forces do not become completely balanced (or cancelled) by other individual forces. </a:t>
            </a:r>
          </a:p>
          <a:p>
            <a:pPr eaLnBrk="1" hangingPunct="1">
              <a:buFontTx/>
              <a:buNone/>
            </a:pPr>
            <a:endParaRPr lang="en-US" dirty="0" smtClean="0"/>
          </a:p>
          <a:p>
            <a:pPr eaLnBrk="1" hangingPunct="1">
              <a:buFontTx/>
              <a:buNone/>
            </a:pPr>
            <a:r>
              <a:rPr lang="en-US" dirty="0" smtClean="0"/>
              <a:t>An </a:t>
            </a:r>
            <a:r>
              <a:rPr lang="en-US" smtClean="0"/>
              <a:t>unbalanced force </a:t>
            </a:r>
            <a:r>
              <a:rPr lang="en-US" dirty="0" smtClean="0"/>
              <a:t>exists when the vertical and horizontal forces do not cancel each other out.</a:t>
            </a:r>
          </a:p>
        </p:txBody>
      </p:sp>
    </p:spTree>
    <p:extLst>
      <p:ext uri="{BB962C8B-B14F-4D97-AF65-F5344CB8AC3E}">
        <p14:creationId xmlns:p14="http://schemas.microsoft.com/office/powerpoint/2010/main" xmlns="" val="260780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lide(fromBottom)">
                                      <p:cBhvr>
                                        <p:cTn id="7" dur="500"/>
                                        <p:tgtEl>
                                          <p:spTgt spid="3072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animEffect transition="in" filter="slide(fromBottom)">
                                      <p:cBhvr>
                                        <p:cTn id="11"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smtClean="0"/>
              <a:t>Example 1</a:t>
            </a:r>
          </a:p>
        </p:txBody>
      </p:sp>
      <p:sp>
        <p:nvSpPr>
          <p:cNvPr id="31747" name="Rectangle 3"/>
          <p:cNvSpPr>
            <a:spLocks noGrp="1" noChangeArrowheads="1"/>
          </p:cNvSpPr>
          <p:nvPr>
            <p:ph type="body" idx="1"/>
          </p:nvPr>
        </p:nvSpPr>
        <p:spPr>
          <a:xfrm>
            <a:off x="457200" y="1600200"/>
            <a:ext cx="3810000" cy="4525963"/>
          </a:xfrm>
        </p:spPr>
        <p:txBody>
          <a:bodyPr/>
          <a:lstStyle/>
          <a:p>
            <a:pPr algn="ctr" eaLnBrk="1" hangingPunct="1">
              <a:buFontTx/>
              <a:buNone/>
            </a:pPr>
            <a:r>
              <a:rPr lang="en-US" dirty="0" smtClean="0"/>
              <a:t>Notice the upward force of 1200 </a:t>
            </a:r>
            <a:r>
              <a:rPr lang="en-US" dirty="0" err="1" smtClean="0"/>
              <a:t>Newtons</a:t>
            </a:r>
            <a:r>
              <a:rPr lang="en-US" dirty="0" smtClean="0"/>
              <a:t> (N) is more than gravity (800 N). The net force is 400 N up.</a:t>
            </a:r>
          </a:p>
        </p:txBody>
      </p:sp>
      <p:pic>
        <p:nvPicPr>
          <p:cNvPr id="31748" name="Picture 5" descr="u2l2d1"/>
          <p:cNvPicPr>
            <a:picLocks noChangeAspect="1" noChangeArrowheads="1"/>
          </p:cNvPicPr>
          <p:nvPr/>
        </p:nvPicPr>
        <p:blipFill>
          <a:blip r:embed="rId2" cstate="print">
            <a:extLst>
              <a:ext uri="{28A0092B-C50C-407E-A947-70E740481C1C}">
                <a14:useLocalDpi xmlns:a14="http://schemas.microsoft.com/office/drawing/2010/main" xmlns="" val="0"/>
              </a:ext>
            </a:extLst>
          </a:blip>
          <a:srcRect r="55400" b="45660"/>
          <a:stretch>
            <a:fillRect/>
          </a:stretch>
        </p:blipFill>
        <p:spPr bwMode="auto">
          <a:xfrm>
            <a:off x="4572000" y="1752600"/>
            <a:ext cx="3995738"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031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1000" fill="hold"/>
                                        <p:tgtEl>
                                          <p:spTgt spid="31748"/>
                                        </p:tgtEl>
                                        <p:attrNameLst>
                                          <p:attrName>ppt_w</p:attrName>
                                        </p:attrNameLst>
                                      </p:cBhvr>
                                      <p:tavLst>
                                        <p:tav tm="0">
                                          <p:val>
                                            <p:strVal val="#ppt_w+.3"/>
                                          </p:val>
                                        </p:tav>
                                        <p:tav tm="100000">
                                          <p:val>
                                            <p:strVal val="#ppt_w"/>
                                          </p:val>
                                        </p:tav>
                                      </p:tavLst>
                                    </p:anim>
                                    <p:anim calcmode="lin" valueType="num">
                                      <p:cBhvr>
                                        <p:cTn id="8" dur="1000" fill="hold"/>
                                        <p:tgtEl>
                                          <p:spTgt spid="31748"/>
                                        </p:tgtEl>
                                        <p:attrNameLst>
                                          <p:attrName>ppt_h</p:attrName>
                                        </p:attrNameLst>
                                      </p:cBhvr>
                                      <p:tavLst>
                                        <p:tav tm="0">
                                          <p:val>
                                            <p:strVal val="#ppt_h"/>
                                          </p:val>
                                        </p:tav>
                                        <p:tav tm="100000">
                                          <p:val>
                                            <p:strVal val="#ppt_h"/>
                                          </p:val>
                                        </p:tav>
                                      </p:tavLst>
                                    </p:anim>
                                    <p:animEffect transition="in" filter="fade">
                                      <p:cBhvr>
                                        <p:cTn id="9" dur="1000"/>
                                        <p:tgtEl>
                                          <p:spTgt spid="31748"/>
                                        </p:tgtEl>
                                      </p:cBhvr>
                                    </p:animEffect>
                                  </p:childTnLst>
                                </p:cTn>
                              </p:par>
                              <p:par>
                                <p:cTn id="10" presetID="12" presetClass="entr" presetSubtype="4" fill="hold" nodeType="with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slide(fromBottom)">
                                      <p:cBhvr>
                                        <p:cTn id="12"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en-US" smtClean="0"/>
              <a:t>Example 2</a:t>
            </a:r>
          </a:p>
        </p:txBody>
      </p:sp>
      <p:sp>
        <p:nvSpPr>
          <p:cNvPr id="32771" name="Rectangle 3"/>
          <p:cNvSpPr>
            <a:spLocks noGrp="1" noChangeArrowheads="1"/>
          </p:cNvSpPr>
          <p:nvPr>
            <p:ph type="body" idx="1"/>
          </p:nvPr>
        </p:nvSpPr>
        <p:spPr>
          <a:xfrm>
            <a:off x="457200" y="1600200"/>
            <a:ext cx="8229600" cy="2057400"/>
          </a:xfrm>
        </p:spPr>
        <p:txBody>
          <a:bodyPr/>
          <a:lstStyle/>
          <a:p>
            <a:pPr algn="ctr" eaLnBrk="1" hangingPunct="1">
              <a:buFontTx/>
              <a:buNone/>
            </a:pPr>
            <a:r>
              <a:rPr lang="en-US" sz="2800" dirty="0" smtClean="0"/>
              <a:t>Notice that while the normal force and gravitation forces are balanced (each are 50 N) the force of friction results in unbalanced force on the horizontal axis. The net force is 20 N left.</a:t>
            </a:r>
          </a:p>
        </p:txBody>
      </p:sp>
      <p:pic>
        <p:nvPicPr>
          <p:cNvPr id="32772" name="Picture 5" descr="u2l2d1"/>
          <p:cNvPicPr>
            <a:picLocks noChangeAspect="1" noChangeArrowheads="1"/>
          </p:cNvPicPr>
          <p:nvPr/>
        </p:nvPicPr>
        <p:blipFill>
          <a:blip r:embed="rId2" cstate="print">
            <a:extLst>
              <a:ext uri="{28A0092B-C50C-407E-A947-70E740481C1C}">
                <a14:useLocalDpi xmlns:a14="http://schemas.microsoft.com/office/drawing/2010/main" xmlns="" val="0"/>
              </a:ext>
            </a:extLst>
          </a:blip>
          <a:srcRect t="55534"/>
          <a:stretch>
            <a:fillRect/>
          </a:stretch>
        </p:blipFill>
        <p:spPr bwMode="auto">
          <a:xfrm>
            <a:off x="1143000" y="3733800"/>
            <a:ext cx="6705600" cy="2752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9127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lide(fromBottom)">
                                      <p:cBhvr>
                                        <p:cTn id="7" dur="500"/>
                                        <p:tgtEl>
                                          <p:spTgt spid="32771">
                                            <p:txEl>
                                              <p:pRg st="0" end="0"/>
                                            </p:txEl>
                                          </p:spTgt>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2772"/>
                                        </p:tgtEl>
                                        <p:attrNameLst>
                                          <p:attrName>style.visibility</p:attrName>
                                        </p:attrNameLst>
                                      </p:cBhvr>
                                      <p:to>
                                        <p:strVal val="visible"/>
                                      </p:to>
                                    </p:set>
                                    <p:anim calcmode="lin" valueType="num">
                                      <p:cBhvr>
                                        <p:cTn id="10" dur="1000" fill="hold"/>
                                        <p:tgtEl>
                                          <p:spTgt spid="32772"/>
                                        </p:tgtEl>
                                        <p:attrNameLst>
                                          <p:attrName>ppt_w</p:attrName>
                                        </p:attrNameLst>
                                      </p:cBhvr>
                                      <p:tavLst>
                                        <p:tav tm="0">
                                          <p:val>
                                            <p:strVal val="#ppt_w+.3"/>
                                          </p:val>
                                        </p:tav>
                                        <p:tav tm="100000">
                                          <p:val>
                                            <p:strVal val="#ppt_w"/>
                                          </p:val>
                                        </p:tav>
                                      </p:tavLst>
                                    </p:anim>
                                    <p:anim calcmode="lin" valueType="num">
                                      <p:cBhvr>
                                        <p:cTn id="11" dur="1000" fill="hold"/>
                                        <p:tgtEl>
                                          <p:spTgt spid="32772"/>
                                        </p:tgtEl>
                                        <p:attrNameLst>
                                          <p:attrName>ppt_h</p:attrName>
                                        </p:attrNameLst>
                                      </p:cBhvr>
                                      <p:tavLst>
                                        <p:tav tm="0">
                                          <p:val>
                                            <p:strVal val="#ppt_h"/>
                                          </p:val>
                                        </p:tav>
                                        <p:tav tm="100000">
                                          <p:val>
                                            <p:strVal val="#ppt_h"/>
                                          </p:val>
                                        </p:tav>
                                      </p:tavLst>
                                    </p:anim>
                                    <p:animEffect transition="in" filter="fade">
                                      <p:cBhvr>
                                        <p:cTn id="12" dur="1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09600" y="0"/>
            <a:ext cx="7848600" cy="1143000"/>
          </a:xfrm>
        </p:spPr>
        <p:txBody>
          <a:bodyPr/>
          <a:lstStyle/>
          <a:p>
            <a:pPr eaLnBrk="1" hangingPunct="1">
              <a:defRPr/>
            </a:pPr>
            <a:r>
              <a:rPr lang="en-US" sz="4000" dirty="0" smtClean="0"/>
              <a:t>Another way to look at balanced and unbalanced forces</a:t>
            </a:r>
          </a:p>
        </p:txBody>
      </p:sp>
      <p:pic>
        <p:nvPicPr>
          <p:cNvPr id="33795" name="Picture 5" descr="u2l2d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143000"/>
            <a:ext cx="5788025" cy="5567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48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ppt_w</p:attrName>
                                        </p:attrNameLst>
                                      </p:cBhvr>
                                      <p:tavLst>
                                        <p:tav tm="0">
                                          <p:val>
                                            <p:strVal val="#ppt_w+.3"/>
                                          </p:val>
                                        </p:tav>
                                        <p:tav tm="100000">
                                          <p:val>
                                            <p:strVal val="#ppt_w"/>
                                          </p:val>
                                        </p:tav>
                                      </p:tavLst>
                                    </p:anim>
                                    <p:anim calcmode="lin" valueType="num">
                                      <p:cBhvr>
                                        <p:cTn id="8" dur="1000" fill="hold"/>
                                        <p:tgtEl>
                                          <p:spTgt spid="33795"/>
                                        </p:tgtEl>
                                        <p:attrNameLst>
                                          <p:attrName>ppt_h</p:attrName>
                                        </p:attrNameLst>
                                      </p:cBhvr>
                                      <p:tavLst>
                                        <p:tav tm="0">
                                          <p:val>
                                            <p:strVal val="#ppt_h"/>
                                          </p:val>
                                        </p:tav>
                                        <p:tav tm="100000">
                                          <p:val>
                                            <p:strVal val="#ppt_h"/>
                                          </p:val>
                                        </p:tav>
                                      </p:tavLst>
                                    </p:anim>
                                    <p:animEffect transition="in" filter="fade">
                                      <p:cBhvr>
                                        <p:cTn id="9" dur="1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b="1"/>
              <a:t>Forces</a:t>
            </a:r>
          </a:p>
        </p:txBody>
      </p:sp>
      <p:sp>
        <p:nvSpPr>
          <p:cNvPr id="17411" name="Rectangle 3"/>
          <p:cNvSpPr>
            <a:spLocks noGrp="1" noChangeArrowheads="1"/>
          </p:cNvSpPr>
          <p:nvPr>
            <p:ph type="body" idx="1"/>
          </p:nvPr>
        </p:nvSpPr>
        <p:spPr/>
        <p:txBody>
          <a:bodyPr/>
          <a:lstStyle/>
          <a:p>
            <a:r>
              <a:rPr lang="en-GB" dirty="0"/>
              <a:t>We know that a force can be a </a:t>
            </a:r>
            <a:r>
              <a:rPr lang="en-GB" b="1" dirty="0"/>
              <a:t>push</a:t>
            </a:r>
            <a:r>
              <a:rPr lang="en-GB" dirty="0"/>
              <a:t> or a </a:t>
            </a:r>
            <a:r>
              <a:rPr lang="en-GB" b="1" dirty="0"/>
              <a:t>pull</a:t>
            </a:r>
            <a:r>
              <a:rPr lang="en-GB" dirty="0"/>
              <a:t> acting on an object</a:t>
            </a:r>
          </a:p>
          <a:p>
            <a:r>
              <a:rPr lang="en-GB" dirty="0"/>
              <a:t>There is a good chance that 2 forces can be acting on an object at any one time</a:t>
            </a:r>
          </a:p>
          <a:p>
            <a:r>
              <a:rPr lang="en-GB" dirty="0"/>
              <a:t>Examples: </a:t>
            </a:r>
          </a:p>
          <a:p>
            <a:pPr lvl="1"/>
            <a:r>
              <a:rPr lang="en-GB" dirty="0"/>
              <a:t>Lifting something</a:t>
            </a:r>
          </a:p>
          <a:p>
            <a:pPr lvl="1"/>
            <a:r>
              <a:rPr lang="en-GB" dirty="0"/>
              <a:t>Dragging something</a:t>
            </a:r>
          </a:p>
          <a:p>
            <a:pPr marL="457200" lvl="1" indent="0">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lide(fromBottom)">
                                      <p:cBhvr>
                                        <p:cTn id="17" dur="500"/>
                                        <p:tgtEl>
                                          <p:spTgt spid="17411">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slide(fromBottom)">
                                      <p:cBhvr>
                                        <p:cTn id="20" dur="500"/>
                                        <p:tgtEl>
                                          <p:spTgt spid="17411">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slide(fromBottom)">
                                      <p:cBhvr>
                                        <p:cTn id="23"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AU" b="1"/>
              <a:t>Balanced Forces</a:t>
            </a:r>
            <a:endParaRPr lang="en-US" b="1"/>
          </a:p>
        </p:txBody>
      </p:sp>
      <p:sp>
        <p:nvSpPr>
          <p:cNvPr id="3075" name="Rectangle 3"/>
          <p:cNvSpPr>
            <a:spLocks noGrp="1" noChangeArrowheads="1"/>
          </p:cNvSpPr>
          <p:nvPr>
            <p:ph type="body" sz="half" idx="1"/>
          </p:nvPr>
        </p:nvSpPr>
        <p:spPr/>
        <p:txBody>
          <a:bodyPr/>
          <a:lstStyle/>
          <a:p>
            <a:r>
              <a:rPr lang="en-AU" dirty="0"/>
              <a:t>If two </a:t>
            </a:r>
            <a:r>
              <a:rPr lang="en-AU" b="1" dirty="0"/>
              <a:t>equal forces</a:t>
            </a:r>
            <a:r>
              <a:rPr lang="en-AU" dirty="0"/>
              <a:t> are applied to an object in opposite directions, the object does not </a:t>
            </a:r>
            <a:r>
              <a:rPr lang="en-AU" dirty="0" smtClean="0"/>
              <a:t>move, or </a:t>
            </a:r>
            <a:r>
              <a:rPr lang="en-AU" dirty="0"/>
              <a:t>moves </a:t>
            </a:r>
            <a:r>
              <a:rPr lang="en-AU" dirty="0" smtClean="0"/>
              <a:t>at </a:t>
            </a:r>
            <a:r>
              <a:rPr lang="en-AU" dirty="0"/>
              <a:t>a constant speed. This is called </a:t>
            </a:r>
            <a:r>
              <a:rPr lang="en-AU" b="1" dirty="0"/>
              <a:t>balanced forces</a:t>
            </a:r>
            <a:r>
              <a:rPr lang="en-AU" dirty="0"/>
              <a:t>.</a:t>
            </a:r>
            <a:endParaRPr lang="en-US" dirty="0"/>
          </a:p>
        </p:txBody>
      </p:sp>
      <p:sp>
        <p:nvSpPr>
          <p:cNvPr id="3078" name="Rectangle 6"/>
          <p:cNvSpPr>
            <a:spLocks noGrp="1" noChangeArrowheads="1"/>
          </p:cNvSpPr>
          <p:nvPr>
            <p:ph type="body" sz="half" idx="2"/>
          </p:nvPr>
        </p:nvSpPr>
        <p:spPr/>
        <p:txBody>
          <a:bodyPr/>
          <a:lstStyle/>
          <a:p>
            <a:endParaRPr lang="en-GB"/>
          </a:p>
        </p:txBody>
      </p:sp>
      <p:pic>
        <p:nvPicPr>
          <p:cNvPr id="3077" name="Picture 5" descr="tug_of_war"/>
          <p:cNvPicPr>
            <a:picLocks noChangeAspect="1" noChangeArrowheads="1"/>
          </p:cNvPicPr>
          <p:nvPr/>
        </p:nvPicPr>
        <p:blipFill>
          <a:blip r:embed="rId3" cstate="print"/>
          <a:srcRect/>
          <a:stretch>
            <a:fillRect/>
          </a:stretch>
        </p:blipFill>
        <p:spPr bwMode="auto">
          <a:xfrm>
            <a:off x="4643438" y="1557338"/>
            <a:ext cx="3959225" cy="45354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slide(fromBottom)">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heel(4)">
                                      <p:cBhvr>
                                        <p:cTn id="12"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AU"/>
              <a:t>Unbalanced forces</a:t>
            </a:r>
            <a:endParaRPr lang="en-US"/>
          </a:p>
        </p:txBody>
      </p:sp>
      <p:sp>
        <p:nvSpPr>
          <p:cNvPr id="5124" name="Rectangle 4"/>
          <p:cNvSpPr>
            <a:spLocks noGrp="1" noChangeArrowheads="1"/>
          </p:cNvSpPr>
          <p:nvPr>
            <p:ph type="body" sz="half" idx="1"/>
          </p:nvPr>
        </p:nvSpPr>
        <p:spPr/>
        <p:txBody>
          <a:bodyPr/>
          <a:lstStyle/>
          <a:p>
            <a:pPr>
              <a:lnSpc>
                <a:spcPct val="90000"/>
              </a:lnSpc>
            </a:pPr>
            <a:r>
              <a:rPr lang="en-AU" dirty="0"/>
              <a:t>If two </a:t>
            </a:r>
            <a:r>
              <a:rPr lang="en-AU" b="1" dirty="0"/>
              <a:t>unequal forces</a:t>
            </a:r>
            <a:r>
              <a:rPr lang="en-AU" dirty="0"/>
              <a:t> are applied to an object in opposite directions, the object does move. This is called </a:t>
            </a:r>
            <a:r>
              <a:rPr lang="en-AU" b="1" dirty="0"/>
              <a:t>unbalanced forces</a:t>
            </a:r>
            <a:r>
              <a:rPr lang="en-AU" dirty="0"/>
              <a:t>.</a:t>
            </a:r>
          </a:p>
          <a:p>
            <a:pPr>
              <a:lnSpc>
                <a:spcPct val="90000"/>
              </a:lnSpc>
            </a:pPr>
            <a:endParaRPr lang="en-AU" dirty="0"/>
          </a:p>
          <a:p>
            <a:pPr marL="0" indent="0">
              <a:lnSpc>
                <a:spcPct val="90000"/>
              </a:lnSpc>
              <a:buNone/>
            </a:pPr>
            <a:endParaRPr lang="en-US" i="1" dirty="0"/>
          </a:p>
          <a:p>
            <a:pPr>
              <a:lnSpc>
                <a:spcPct val="90000"/>
              </a:lnSpc>
            </a:pPr>
            <a:endParaRPr lang="en-US" i="1" dirty="0"/>
          </a:p>
        </p:txBody>
      </p:sp>
      <p:sp>
        <p:nvSpPr>
          <p:cNvPr id="5125" name="Rectangle 5"/>
          <p:cNvSpPr>
            <a:spLocks noGrp="1" noChangeArrowheads="1"/>
          </p:cNvSpPr>
          <p:nvPr>
            <p:ph type="body" sz="half" idx="2"/>
          </p:nvPr>
        </p:nvSpPr>
        <p:spPr/>
        <p:txBody>
          <a:bodyPr/>
          <a:lstStyle/>
          <a:p>
            <a:pPr>
              <a:lnSpc>
                <a:spcPct val="90000"/>
              </a:lnSpc>
            </a:pPr>
            <a:endParaRPr lang="en-GB"/>
          </a:p>
        </p:txBody>
      </p:sp>
      <p:pic>
        <p:nvPicPr>
          <p:cNvPr id="5127" name="Picture 7" descr="212-LPCC%20Tug-O-War"/>
          <p:cNvPicPr>
            <a:picLocks noChangeAspect="1" noChangeArrowheads="1"/>
          </p:cNvPicPr>
          <p:nvPr/>
        </p:nvPicPr>
        <p:blipFill>
          <a:blip r:embed="rId3" cstate="print"/>
          <a:srcRect/>
          <a:stretch>
            <a:fillRect/>
          </a:stretch>
        </p:blipFill>
        <p:spPr bwMode="auto">
          <a:xfrm>
            <a:off x="4643438" y="1628775"/>
            <a:ext cx="4032250" cy="32400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slide(fromBottom)">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wheel(4)">
                                      <p:cBhvr>
                                        <p:cTn id="12" dur="1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AU" b="1"/>
              <a:t>Unbalanced Forces</a:t>
            </a:r>
            <a:endParaRPr lang="en-US" b="1"/>
          </a:p>
        </p:txBody>
      </p:sp>
      <p:sp>
        <p:nvSpPr>
          <p:cNvPr id="15363" name="Rectangle 3"/>
          <p:cNvSpPr>
            <a:spLocks noGrp="1" noChangeArrowheads="1"/>
          </p:cNvSpPr>
          <p:nvPr>
            <p:ph type="body" idx="1"/>
          </p:nvPr>
        </p:nvSpPr>
        <p:spPr/>
        <p:txBody>
          <a:bodyPr/>
          <a:lstStyle/>
          <a:p>
            <a:r>
              <a:rPr lang="en-AU" dirty="0"/>
              <a:t>If the forces acting on an object are not balanced then the object </a:t>
            </a:r>
            <a:r>
              <a:rPr lang="en-AU" dirty="0" smtClean="0"/>
              <a:t>will </a:t>
            </a:r>
            <a:r>
              <a:rPr lang="en-AU" dirty="0"/>
              <a:t>either:</a:t>
            </a:r>
          </a:p>
          <a:p>
            <a:pPr lvl="1"/>
            <a:r>
              <a:rPr lang="en-AU" dirty="0"/>
              <a:t>Speed up</a:t>
            </a:r>
          </a:p>
          <a:p>
            <a:pPr lvl="1"/>
            <a:r>
              <a:rPr lang="en-AU" dirty="0"/>
              <a:t>Slow down</a:t>
            </a:r>
          </a:p>
          <a:p>
            <a:pPr lvl="1"/>
            <a:r>
              <a:rPr lang="en-AU" dirty="0"/>
              <a:t>Change direction</a:t>
            </a:r>
          </a:p>
          <a:p>
            <a:pPr lvl="1"/>
            <a:r>
              <a:rPr lang="en-AU" dirty="0" smtClean="0"/>
              <a:t>Change </a:t>
            </a:r>
            <a:r>
              <a:rPr lang="en-AU" dirty="0"/>
              <a:t>its shape</a:t>
            </a:r>
          </a:p>
          <a:p>
            <a:pPr lvl="1"/>
            <a:endParaRPr lang="en-AU" b="1" dirty="0"/>
          </a:p>
          <a:p>
            <a:pPr lvl="1">
              <a:buFontTx/>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6" dur="500"/>
                                        <p:tgtEl>
                                          <p:spTgt spid="15363">
                                            <p:txEl>
                                              <p:pRg st="2" end="2"/>
                                            </p:txEl>
                                          </p:spTgt>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0" dur="500"/>
                                        <p:tgtEl>
                                          <p:spTgt spid="15363">
                                            <p:txEl>
                                              <p:pRg st="3" end="3"/>
                                            </p:txEl>
                                          </p:spTgt>
                                        </p:tgtEl>
                                      </p:cBhvr>
                                    </p:animEffect>
                                  </p:childTnLst>
                                </p:cTn>
                              </p:par>
                            </p:childTnLst>
                          </p:cTn>
                        </p:par>
                        <p:par>
                          <p:cTn id="21" fill="hold">
                            <p:stCondLst>
                              <p:cond delay="1500"/>
                            </p:stCondLst>
                            <p:childTnLst>
                              <p:par>
                                <p:cTn id="22" presetID="12" presetClass="entr" presetSubtype="4" fill="hold" nodeType="afterEffect">
                                  <p:stCondLst>
                                    <p:cond delay="0"/>
                                  </p:stCondLst>
                                  <p:childTnLst>
                                    <p:set>
                                      <p:cBhvr>
                                        <p:cTn id="23"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4"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smtClean="0"/>
              <a:t>Free-body diagrams</a:t>
            </a:r>
          </a:p>
        </p:txBody>
      </p:sp>
      <p:sp>
        <p:nvSpPr>
          <p:cNvPr id="12291" name="Rectangle 3"/>
          <p:cNvSpPr>
            <a:spLocks noGrp="1" noChangeArrowheads="1"/>
          </p:cNvSpPr>
          <p:nvPr>
            <p:ph type="body" idx="1"/>
          </p:nvPr>
        </p:nvSpPr>
        <p:spPr>
          <a:xfrm>
            <a:off x="152400" y="1676400"/>
            <a:ext cx="3657600" cy="4525963"/>
          </a:xfrm>
        </p:spPr>
        <p:txBody>
          <a:bodyPr/>
          <a:lstStyle/>
          <a:p>
            <a:pPr algn="ctr" eaLnBrk="1" hangingPunct="1">
              <a:buFontTx/>
              <a:buNone/>
            </a:pPr>
            <a:r>
              <a:rPr lang="en-US" dirty="0" smtClean="0"/>
              <a:t>Free-body diagrams are used to show the relative magnitude and direction of all forces acting on an object. </a:t>
            </a:r>
          </a:p>
        </p:txBody>
      </p:sp>
      <p:pic>
        <p:nvPicPr>
          <p:cNvPr id="4" name="Picture 3"/>
          <p:cNvPicPr>
            <a:picLocks noChangeAspect="1"/>
          </p:cNvPicPr>
          <p:nvPr/>
        </p:nvPicPr>
        <p:blipFill>
          <a:blip r:embed="rId2" cstate="print"/>
          <a:srcRect/>
          <a:stretch>
            <a:fillRect/>
          </a:stretch>
        </p:blipFill>
        <p:spPr bwMode="auto">
          <a:xfrm>
            <a:off x="4191000" y="1371600"/>
            <a:ext cx="3844118" cy="2157413"/>
          </a:xfrm>
          <a:prstGeom prst="rect">
            <a:avLst/>
          </a:prstGeom>
          <a:noFill/>
          <a:ln w="9525">
            <a:noFill/>
            <a:miter lim="800000"/>
            <a:headEnd/>
            <a:tailEnd/>
          </a:ln>
        </p:spPr>
      </p:pic>
      <p:grpSp>
        <p:nvGrpSpPr>
          <p:cNvPr id="12" name="Group 11"/>
          <p:cNvGrpSpPr/>
          <p:nvPr/>
        </p:nvGrpSpPr>
        <p:grpSpPr>
          <a:xfrm>
            <a:off x="4572000" y="3733800"/>
            <a:ext cx="3105651" cy="2809875"/>
            <a:chOff x="4648200" y="3733800"/>
            <a:chExt cx="3105651" cy="2809875"/>
          </a:xfrm>
        </p:grpSpPr>
        <p:pic>
          <p:nvPicPr>
            <p:cNvPr id="5" name="Picture 4"/>
            <p:cNvPicPr>
              <a:picLocks noChangeAspect="1"/>
            </p:cNvPicPr>
            <p:nvPr/>
          </p:nvPicPr>
          <p:blipFill>
            <a:blip r:embed="rId3" cstate="print"/>
            <a:srcRect/>
            <a:stretch>
              <a:fillRect/>
            </a:stretch>
          </p:blipFill>
          <p:spPr bwMode="auto">
            <a:xfrm>
              <a:off x="4648200" y="3733800"/>
              <a:ext cx="3105651" cy="2809875"/>
            </a:xfrm>
            <a:prstGeom prst="rect">
              <a:avLst/>
            </a:prstGeom>
            <a:noFill/>
            <a:ln w="9525">
              <a:noFill/>
              <a:miter lim="800000"/>
              <a:headEnd/>
              <a:tailEnd/>
            </a:ln>
          </p:spPr>
        </p:pic>
        <p:grpSp>
          <p:nvGrpSpPr>
            <p:cNvPr id="1026" name="Group 2"/>
            <p:cNvGrpSpPr>
              <a:grpSpLocks noChangeAspect="1"/>
            </p:cNvGrpSpPr>
            <p:nvPr/>
          </p:nvGrpSpPr>
          <p:grpSpPr bwMode="auto">
            <a:xfrm>
              <a:off x="4876658" y="3886200"/>
              <a:ext cx="2765604" cy="2569608"/>
              <a:chOff x="6371" y="2520"/>
              <a:chExt cx="3188" cy="2961"/>
            </a:xfrm>
          </p:grpSpPr>
          <p:sp>
            <p:nvSpPr>
              <p:cNvPr id="1027" name="Text Box 3"/>
              <p:cNvSpPr txBox="1">
                <a:spLocks noChangeArrowheads="1"/>
              </p:cNvSpPr>
              <p:nvPr/>
            </p:nvSpPr>
            <p:spPr bwMode="auto">
              <a:xfrm>
                <a:off x="7864" y="2520"/>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9006" y="3925"/>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A</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7425" y="4979"/>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G</a:t>
                </a:r>
                <a:endParaRPr kumimoji="0" lang="en-US" sz="1600" b="0" i="0" u="none" strike="noStrike" cap="none" normalizeH="0" baseline="0" dirty="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6371" y="3398"/>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f</a:t>
                </a:r>
                <a:endParaRPr kumimoji="0" lang="en-US" sz="1600" b="0" i="0" u="none" strike="noStrike" cap="none" normalizeH="0" baseline="0" dirty="0" smtClean="0">
                  <a:ln>
                    <a:noFill/>
                  </a:ln>
                  <a:solidFill>
                    <a:schemeClr val="tx1"/>
                  </a:solidFill>
                  <a:effectLst/>
                  <a:latin typeface="Arial" pitchFamily="34" charset="0"/>
                </a:endParaRPr>
              </a:p>
            </p:txBody>
          </p:sp>
        </p:grpSp>
      </p:grpSp>
      <p:pic>
        <p:nvPicPr>
          <p:cNvPr id="1031" name="Picture 7" descr="C:\Documents and Settings\Karen.Davis\Local Settings\Temporary Internet Files\Content.IE5\9NFBIOJ4\MC900320914[1].wmf"/>
          <p:cNvPicPr>
            <a:picLocks noChangeAspect="1" noChangeArrowheads="1"/>
          </p:cNvPicPr>
          <p:nvPr/>
        </p:nvPicPr>
        <p:blipFill>
          <a:blip r:embed="rId4" cstate="print"/>
          <a:srcRect/>
          <a:stretch>
            <a:fillRect/>
          </a:stretch>
        </p:blipFill>
        <p:spPr bwMode="auto">
          <a:xfrm>
            <a:off x="5715000" y="4953000"/>
            <a:ext cx="782311" cy="228600"/>
          </a:xfrm>
          <a:prstGeom prst="rect">
            <a:avLst/>
          </a:prstGeom>
          <a:noFill/>
        </p:spPr>
      </p:pic>
    </p:spTree>
    <p:extLst>
      <p:ext uri="{BB962C8B-B14F-4D97-AF65-F5344CB8AC3E}">
        <p14:creationId xmlns:p14="http://schemas.microsoft.com/office/powerpoint/2010/main" xmlns="" val="81892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4)">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xit" presetSubtype="0" fill="hold" nodeType="clickEffect">
                                  <p:stCondLst>
                                    <p:cond delay="0"/>
                                  </p:stCondLst>
                                  <p:childTnLst>
                                    <p:animEffect transition="out" filter="fade">
                                      <p:cBhvr>
                                        <p:cTn id="23" dur="2000"/>
                                        <p:tgtEl>
                                          <p:spTgt spid="4"/>
                                        </p:tgtEl>
                                      </p:cBhvr>
                                    </p:animEffect>
                                    <p:anim calcmode="lin" valueType="num">
                                      <p:cBhvr>
                                        <p:cTn id="24" dur="2000"/>
                                        <p:tgtEl>
                                          <p:spTgt spid="4"/>
                                        </p:tgtEl>
                                        <p:attrNameLst>
                                          <p:attrName>style.rotation</p:attrName>
                                        </p:attrNameLst>
                                      </p:cBhvr>
                                      <p:tavLst>
                                        <p:tav tm="0">
                                          <p:val>
                                            <p:fltVal val="0"/>
                                          </p:val>
                                        </p:tav>
                                        <p:tav tm="100000">
                                          <p:val>
                                            <p:fltVal val="720"/>
                                          </p:val>
                                        </p:tav>
                                      </p:tavLst>
                                    </p:anim>
                                    <p:anim calcmode="lin" valueType="num">
                                      <p:cBhvr>
                                        <p:cTn id="25" dur="2000"/>
                                        <p:tgtEl>
                                          <p:spTgt spid="4"/>
                                        </p:tgtEl>
                                        <p:attrNameLst>
                                          <p:attrName>ppt_h</p:attrName>
                                        </p:attrNameLst>
                                      </p:cBhvr>
                                      <p:tavLst>
                                        <p:tav tm="0">
                                          <p:val>
                                            <p:strVal val="ppt_h"/>
                                          </p:val>
                                        </p:tav>
                                        <p:tav tm="100000">
                                          <p:val>
                                            <p:fltVal val="0"/>
                                          </p:val>
                                        </p:tav>
                                      </p:tavLst>
                                    </p:anim>
                                    <p:anim calcmode="lin" valueType="num">
                                      <p:cBhvr>
                                        <p:cTn id="26" dur="2000"/>
                                        <p:tgtEl>
                                          <p:spTgt spid="4"/>
                                        </p:tgtEl>
                                        <p:attrNameLst>
                                          <p:attrName>ppt_w</p:attrName>
                                        </p:attrNameLst>
                                      </p:cBhvr>
                                      <p:tavLst>
                                        <p:tav tm="0">
                                          <p:val>
                                            <p:strVal val="ppt_w"/>
                                          </p:val>
                                        </p:tav>
                                        <p:tav tm="100000">
                                          <p:val>
                                            <p:fltVal val="0"/>
                                          </p:val>
                                        </p:tav>
                                      </p:tavLst>
                                    </p:anim>
                                    <p:set>
                                      <p:cBhvr>
                                        <p:cTn id="27" dur="1" fill="hold">
                                          <p:stCondLst>
                                            <p:cond delay="1999"/>
                                          </p:stCondLst>
                                        </p:cTn>
                                        <p:tgtEl>
                                          <p:spTgt spid="4"/>
                                        </p:tgtEl>
                                        <p:attrNameLst>
                                          <p:attrName>style.visibility</p:attrName>
                                        </p:attrNameLst>
                                      </p:cBhvr>
                                      <p:to>
                                        <p:strVal val="hidden"/>
                                      </p:to>
                                    </p:set>
                                  </p:childTnLst>
                                </p:cTn>
                              </p:par>
                            </p:childTnLst>
                          </p:cTn>
                        </p:par>
                        <p:par>
                          <p:cTn id="28" fill="hold">
                            <p:stCondLst>
                              <p:cond delay="2000"/>
                            </p:stCondLst>
                            <p:childTnLst>
                              <p:par>
                                <p:cTn id="29" presetID="35" presetClass="entr" presetSubtype="0" fill="hold" nodeType="afterEffect">
                                  <p:stCondLst>
                                    <p:cond delay="0"/>
                                  </p:stCondLst>
                                  <p:childTnLst>
                                    <p:set>
                                      <p:cBhvr>
                                        <p:cTn id="30" dur="1" fill="hold">
                                          <p:stCondLst>
                                            <p:cond delay="0"/>
                                          </p:stCondLst>
                                        </p:cTn>
                                        <p:tgtEl>
                                          <p:spTgt spid="1031"/>
                                        </p:tgtEl>
                                        <p:attrNameLst>
                                          <p:attrName>style.visibility</p:attrName>
                                        </p:attrNameLst>
                                      </p:cBhvr>
                                      <p:to>
                                        <p:strVal val="visible"/>
                                      </p:to>
                                    </p:set>
                                    <p:animEffect transition="in" filter="fade">
                                      <p:cBhvr>
                                        <p:cTn id="31" dur="2000"/>
                                        <p:tgtEl>
                                          <p:spTgt spid="1031"/>
                                        </p:tgtEl>
                                      </p:cBhvr>
                                    </p:animEffect>
                                    <p:anim calcmode="lin" valueType="num">
                                      <p:cBhvr>
                                        <p:cTn id="32" dur="2000" fill="hold"/>
                                        <p:tgtEl>
                                          <p:spTgt spid="1031"/>
                                        </p:tgtEl>
                                        <p:attrNameLst>
                                          <p:attrName>style.rotation</p:attrName>
                                        </p:attrNameLst>
                                      </p:cBhvr>
                                      <p:tavLst>
                                        <p:tav tm="0">
                                          <p:val>
                                            <p:fltVal val="720"/>
                                          </p:val>
                                        </p:tav>
                                        <p:tav tm="100000">
                                          <p:val>
                                            <p:fltVal val="0"/>
                                          </p:val>
                                        </p:tav>
                                      </p:tavLst>
                                    </p:anim>
                                    <p:anim calcmode="lin" valueType="num">
                                      <p:cBhvr>
                                        <p:cTn id="33" dur="2000" fill="hold"/>
                                        <p:tgtEl>
                                          <p:spTgt spid="1031"/>
                                        </p:tgtEl>
                                        <p:attrNameLst>
                                          <p:attrName>ppt_h</p:attrName>
                                        </p:attrNameLst>
                                      </p:cBhvr>
                                      <p:tavLst>
                                        <p:tav tm="0">
                                          <p:val>
                                            <p:fltVal val="0"/>
                                          </p:val>
                                        </p:tav>
                                        <p:tav tm="100000">
                                          <p:val>
                                            <p:strVal val="#ppt_h"/>
                                          </p:val>
                                        </p:tav>
                                      </p:tavLst>
                                    </p:anim>
                                    <p:anim calcmode="lin" valueType="num">
                                      <p:cBhvr>
                                        <p:cTn id="34" dur="2000" fill="hold"/>
                                        <p:tgtEl>
                                          <p:spTgt spid="103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endParaRPr lang="en-US" smtClean="0"/>
          </a:p>
        </p:txBody>
      </p:sp>
      <p:sp>
        <p:nvSpPr>
          <p:cNvPr id="13315" name="Rectangle 3"/>
          <p:cNvSpPr>
            <a:spLocks noGrp="1" noChangeArrowheads="1"/>
          </p:cNvSpPr>
          <p:nvPr>
            <p:ph type="body" idx="1"/>
          </p:nvPr>
        </p:nvSpPr>
        <p:spPr>
          <a:xfrm>
            <a:off x="457200" y="1600200"/>
            <a:ext cx="2895600" cy="4525963"/>
          </a:xfrm>
        </p:spPr>
        <p:txBody>
          <a:bodyPr/>
          <a:lstStyle/>
          <a:p>
            <a:pPr algn="ctr" eaLnBrk="1" hangingPunct="1">
              <a:lnSpc>
                <a:spcPct val="90000"/>
              </a:lnSpc>
              <a:buFontTx/>
              <a:buNone/>
            </a:pPr>
            <a:r>
              <a:rPr lang="en-US" sz="2800" dirty="0" smtClean="0"/>
              <a:t>This diagram shows four forces acting upon an object. There aren’t always four forces, For example, there could be  one, two, or three forces. </a:t>
            </a:r>
          </a:p>
        </p:txBody>
      </p:sp>
      <p:grpSp>
        <p:nvGrpSpPr>
          <p:cNvPr id="4" name="Group 3"/>
          <p:cNvGrpSpPr/>
          <p:nvPr/>
        </p:nvGrpSpPr>
        <p:grpSpPr>
          <a:xfrm>
            <a:off x="4038600" y="1828800"/>
            <a:ext cx="4648200" cy="4343400"/>
            <a:chOff x="4648200" y="3733800"/>
            <a:chExt cx="3105651" cy="2809875"/>
          </a:xfrm>
        </p:grpSpPr>
        <p:pic>
          <p:nvPicPr>
            <p:cNvPr id="5" name="Picture 4"/>
            <p:cNvPicPr>
              <a:picLocks noChangeAspect="1"/>
            </p:cNvPicPr>
            <p:nvPr/>
          </p:nvPicPr>
          <p:blipFill>
            <a:blip r:embed="rId2" cstate="print"/>
            <a:srcRect/>
            <a:stretch>
              <a:fillRect/>
            </a:stretch>
          </p:blipFill>
          <p:spPr bwMode="auto">
            <a:xfrm>
              <a:off x="4648200" y="3733800"/>
              <a:ext cx="3105651" cy="2809875"/>
            </a:xfrm>
            <a:prstGeom prst="rect">
              <a:avLst/>
            </a:prstGeom>
            <a:noFill/>
            <a:ln w="9525">
              <a:noFill/>
              <a:miter lim="800000"/>
              <a:headEnd/>
              <a:tailEnd/>
            </a:ln>
          </p:spPr>
        </p:pic>
        <p:grpSp>
          <p:nvGrpSpPr>
            <p:cNvPr id="6" name="Group 2"/>
            <p:cNvGrpSpPr>
              <a:grpSpLocks noChangeAspect="1"/>
            </p:cNvGrpSpPr>
            <p:nvPr/>
          </p:nvGrpSpPr>
          <p:grpSpPr bwMode="auto">
            <a:xfrm>
              <a:off x="4953864" y="3881861"/>
              <a:ext cx="2526172" cy="2521876"/>
              <a:chOff x="6460" y="2515"/>
              <a:chExt cx="2912" cy="2906"/>
            </a:xfrm>
          </p:grpSpPr>
          <p:sp>
            <p:nvSpPr>
              <p:cNvPr id="7" name="Text Box 3"/>
              <p:cNvSpPr txBox="1">
                <a:spLocks noChangeArrowheads="1"/>
              </p:cNvSpPr>
              <p:nvPr/>
            </p:nvSpPr>
            <p:spPr bwMode="auto">
              <a:xfrm>
                <a:off x="7927" y="2515"/>
                <a:ext cx="356" cy="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sp>
            <p:nvSpPr>
              <p:cNvPr id="8" name="Text Box 4"/>
              <p:cNvSpPr txBox="1">
                <a:spLocks noChangeArrowheads="1"/>
              </p:cNvSpPr>
              <p:nvPr/>
            </p:nvSpPr>
            <p:spPr bwMode="auto">
              <a:xfrm>
                <a:off x="9042" y="3935"/>
                <a:ext cx="330"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sp>
            <p:nvSpPr>
              <p:cNvPr id="9" name="Text Box 5"/>
              <p:cNvSpPr txBox="1">
                <a:spLocks noChangeArrowheads="1"/>
              </p:cNvSpPr>
              <p:nvPr/>
            </p:nvSpPr>
            <p:spPr bwMode="auto">
              <a:xfrm>
                <a:off x="7516" y="5071"/>
                <a:ext cx="385" cy="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sp>
            <p:nvSpPr>
              <p:cNvPr id="10" name="Text Box 6"/>
              <p:cNvSpPr txBox="1">
                <a:spLocks noChangeArrowheads="1"/>
              </p:cNvSpPr>
              <p:nvPr/>
            </p:nvSpPr>
            <p:spPr bwMode="auto">
              <a:xfrm>
                <a:off x="6460" y="3537"/>
                <a:ext cx="294" cy="3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grpSp>
    </p:spTree>
    <p:extLst>
      <p:ext uri="{BB962C8B-B14F-4D97-AF65-F5344CB8AC3E}">
        <p14:creationId xmlns:p14="http://schemas.microsoft.com/office/powerpoint/2010/main" xmlns="" val="138488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lide(fromBottom)">
                                      <p:cBhvr>
                                        <p:cTn id="7" dur="500"/>
                                        <p:tgtEl>
                                          <p:spTgt spid="13315">
                                            <p:txEl>
                                              <p:pRg st="0" end="0"/>
                                            </p:txEl>
                                          </p:spTgt>
                                        </p:tgtEl>
                                      </p:cBhvr>
                                    </p:animEffect>
                                  </p:childTnLst>
                                </p:cTn>
                              </p:par>
                            </p:childTnLst>
                          </p:cTn>
                        </p:par>
                        <p:par>
                          <p:cTn id="8" fill="hold">
                            <p:stCondLst>
                              <p:cond delay="500"/>
                            </p:stCondLst>
                            <p:childTnLst>
                              <p:par>
                                <p:cTn id="9" presetID="21"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dirty="0" smtClean="0"/>
              <a:t>FD problem 1</a:t>
            </a:r>
          </a:p>
        </p:txBody>
      </p:sp>
      <p:sp>
        <p:nvSpPr>
          <p:cNvPr id="14339" name="Rectangle 3"/>
          <p:cNvSpPr>
            <a:spLocks noGrp="1" noChangeArrowheads="1"/>
          </p:cNvSpPr>
          <p:nvPr>
            <p:ph type="body" idx="1"/>
          </p:nvPr>
        </p:nvSpPr>
        <p:spPr/>
        <p:txBody>
          <a:bodyPr/>
          <a:lstStyle/>
          <a:p>
            <a:pPr algn="ctr" eaLnBrk="1" hangingPunct="1">
              <a:buFontTx/>
              <a:buNone/>
            </a:pPr>
            <a:r>
              <a:rPr lang="en-US" dirty="0" smtClean="0"/>
              <a:t>A book is at rest on a table top. Diagram the forces acting on the book.</a:t>
            </a:r>
          </a:p>
        </p:txBody>
      </p:sp>
      <p:sp>
        <p:nvSpPr>
          <p:cNvPr id="4" name="Rectangle 3"/>
          <p:cNvSpPr txBox="1">
            <a:spLocks noChangeArrowheads="1"/>
          </p:cNvSpPr>
          <p:nvPr/>
        </p:nvSpPr>
        <p:spPr bwMode="auto">
          <a:xfrm>
            <a:off x="457200" y="2667000"/>
            <a:ext cx="37338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In this diagram, there are normal and gravitational forces on the book.</a:t>
            </a:r>
          </a:p>
        </p:txBody>
      </p:sp>
      <p:pic>
        <p:nvPicPr>
          <p:cNvPr id="2050" name="Picture 2" descr="C:\Documents and Settings\Karen.Davis\Local Settings\Temporary Internet Files\Content.IE5\IRAY19PW\MC900441734[1].png"/>
          <p:cNvPicPr>
            <a:picLocks noChangeAspect="1" noChangeArrowheads="1"/>
          </p:cNvPicPr>
          <p:nvPr/>
        </p:nvPicPr>
        <p:blipFill>
          <a:blip r:embed="rId2" cstate="print"/>
          <a:srcRect/>
          <a:stretch>
            <a:fillRect/>
          </a:stretch>
        </p:blipFill>
        <p:spPr bwMode="auto">
          <a:xfrm>
            <a:off x="5715000" y="3505200"/>
            <a:ext cx="1447800" cy="1447800"/>
          </a:xfrm>
          <a:prstGeom prst="rect">
            <a:avLst/>
          </a:prstGeom>
          <a:noFill/>
        </p:spPr>
      </p:pic>
      <p:grpSp>
        <p:nvGrpSpPr>
          <p:cNvPr id="16" name="Group 15"/>
          <p:cNvGrpSpPr/>
          <p:nvPr/>
        </p:nvGrpSpPr>
        <p:grpSpPr>
          <a:xfrm>
            <a:off x="6552406" y="2819400"/>
            <a:ext cx="556724" cy="1067594"/>
            <a:chOff x="6552406" y="2819400"/>
            <a:chExt cx="556724" cy="1067594"/>
          </a:xfrm>
        </p:grpSpPr>
        <p:cxnSp>
          <p:nvCxnSpPr>
            <p:cNvPr id="7" name="Straight Arrow Connector 6"/>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7" name="Group 16"/>
          <p:cNvGrpSpPr/>
          <p:nvPr/>
        </p:nvGrpSpPr>
        <p:grpSpPr>
          <a:xfrm>
            <a:off x="5943600" y="4572000"/>
            <a:ext cx="534194" cy="1142206"/>
            <a:chOff x="5943600" y="4572000"/>
            <a:chExt cx="534194" cy="1142206"/>
          </a:xfrm>
        </p:grpSpPr>
        <p:cxnSp>
          <p:nvCxnSpPr>
            <p:cNvPr id="10" name="Straight Arrow Connector 9"/>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xmlns="" val="155867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4339">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4339">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4339">
                                            <p:txEl>
                                              <p:pRg st="0" end="0"/>
                                            </p:txEl>
                                          </p:spTgt>
                                        </p:tgtEl>
                                      </p:cBhvr>
                                    </p:animEffect>
                                    <p:set>
                                      <p:cBhvr>
                                        <p:cTn id="14" dur="1" fill="hold">
                                          <p:stCondLst>
                                            <p:cond delay="999"/>
                                          </p:stCondLst>
                                        </p:cTn>
                                        <p:tgtEl>
                                          <p:spTgt spid="14339">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 calcmode="lin" valueType="num">
                                      <p:cBhvr>
                                        <p:cTn id="24" dur="1000" fill="hold"/>
                                        <p:tgtEl>
                                          <p:spTgt spid="2050"/>
                                        </p:tgtEl>
                                        <p:attrNameLst>
                                          <p:attrName>ppt_w</p:attrName>
                                        </p:attrNameLst>
                                      </p:cBhvr>
                                      <p:tavLst>
                                        <p:tav tm="0">
                                          <p:val>
                                            <p:strVal val="#ppt_w+.3"/>
                                          </p:val>
                                        </p:tav>
                                        <p:tav tm="100000">
                                          <p:val>
                                            <p:strVal val="#ppt_w"/>
                                          </p:val>
                                        </p:tav>
                                      </p:tavLst>
                                    </p:anim>
                                    <p:anim calcmode="lin" valueType="num">
                                      <p:cBhvr>
                                        <p:cTn id="25" dur="1000" fill="hold"/>
                                        <p:tgtEl>
                                          <p:spTgt spid="2050"/>
                                        </p:tgtEl>
                                        <p:attrNameLst>
                                          <p:attrName>ppt_h</p:attrName>
                                        </p:attrNameLst>
                                      </p:cBhvr>
                                      <p:tavLst>
                                        <p:tav tm="0">
                                          <p:val>
                                            <p:strVal val="#ppt_h"/>
                                          </p:val>
                                        </p:tav>
                                        <p:tav tm="100000">
                                          <p:val>
                                            <p:strVal val="#ppt_h"/>
                                          </p:val>
                                        </p:tav>
                                      </p:tavLst>
                                    </p:anim>
                                    <p:animEffect transition="in" filter="fade">
                                      <p:cBhvr>
                                        <p:cTn id="26" dur="1000"/>
                                        <p:tgtEl>
                                          <p:spTgt spid="205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slide(fromTop)">
                                      <p:cBhvr>
                                        <p:cTn id="31" dur="500"/>
                                        <p:tgtEl>
                                          <p:spTgt spid="17"/>
                                        </p:tgtEl>
                                      </p:cBhvr>
                                    </p:animEffect>
                                  </p:childTnLst>
                                </p:cTn>
                              </p:par>
                              <p:par>
                                <p:cTn id="32" presetID="12" presetClass="entr" presetSubtype="4"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lide(fromBottom)">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dirty="0" smtClean="0"/>
              <a:t>FD Problem 2</a:t>
            </a:r>
          </a:p>
        </p:txBody>
      </p:sp>
      <p:sp>
        <p:nvSpPr>
          <p:cNvPr id="16387" name="Rectangle 3"/>
          <p:cNvSpPr>
            <a:spLocks noGrp="1" noChangeArrowheads="1"/>
          </p:cNvSpPr>
          <p:nvPr>
            <p:ph type="body" idx="1"/>
          </p:nvPr>
        </p:nvSpPr>
        <p:spPr/>
        <p:txBody>
          <a:bodyPr/>
          <a:lstStyle/>
          <a:p>
            <a:pPr algn="ctr" eaLnBrk="1" hangingPunct="1">
              <a:buFontTx/>
              <a:buNone/>
            </a:pPr>
            <a:r>
              <a:rPr lang="en-US" dirty="0" smtClean="0"/>
              <a:t>An egg is free-falling from a nest in a tree. Neglect air resistance. Draw a free-body diagram showing the forces involved.</a:t>
            </a:r>
          </a:p>
        </p:txBody>
      </p:sp>
      <p:sp>
        <p:nvSpPr>
          <p:cNvPr id="4" name="Rectangle 3"/>
          <p:cNvSpPr txBox="1">
            <a:spLocks noChangeArrowheads="1"/>
          </p:cNvSpPr>
          <p:nvPr/>
        </p:nvSpPr>
        <p:spPr bwMode="auto">
          <a:xfrm>
            <a:off x="457200" y="3124200"/>
            <a:ext cx="2819400" cy="2667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Gravity is the only force acting on the egg as it falls.</a:t>
            </a:r>
          </a:p>
        </p:txBody>
      </p:sp>
      <p:pic>
        <p:nvPicPr>
          <p:cNvPr id="3075" name="Picture 3" descr="C:\Documents and Settings\Karen.Davis\Local Settings\Temporary Internet Files\Content.IE5\YGJNDDDP\MC900436380[1].png"/>
          <p:cNvPicPr>
            <a:picLocks noChangeAspect="1" noChangeArrowheads="1"/>
          </p:cNvPicPr>
          <p:nvPr/>
        </p:nvPicPr>
        <p:blipFill>
          <a:blip r:embed="rId2" cstate="print"/>
          <a:srcRect/>
          <a:stretch>
            <a:fillRect/>
          </a:stretch>
        </p:blipFill>
        <p:spPr bwMode="auto">
          <a:xfrm>
            <a:off x="5410200" y="3505200"/>
            <a:ext cx="1219200" cy="1219200"/>
          </a:xfrm>
          <a:prstGeom prst="rect">
            <a:avLst/>
          </a:prstGeom>
          <a:noFill/>
        </p:spPr>
      </p:pic>
      <p:grpSp>
        <p:nvGrpSpPr>
          <p:cNvPr id="11" name="Group 10"/>
          <p:cNvGrpSpPr/>
          <p:nvPr/>
        </p:nvGrpSpPr>
        <p:grpSpPr>
          <a:xfrm>
            <a:off x="5997270" y="4648200"/>
            <a:ext cx="479730" cy="1905794"/>
            <a:chOff x="5997270" y="4648200"/>
            <a:chExt cx="479730" cy="1905794"/>
          </a:xfrm>
        </p:grpSpPr>
        <p:cxnSp>
          <p:nvCxnSpPr>
            <p:cNvPr id="8" name="Straight Arrow Connector 7"/>
            <p:cNvCxnSpPr/>
            <p:nvPr/>
          </p:nvCxnSpPr>
          <p:spPr>
            <a:xfrm rot="5400000">
              <a:off x="5067300" y="5600700"/>
              <a:ext cx="19057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 Box 5"/>
            <p:cNvSpPr txBox="1">
              <a:spLocks noChangeArrowheads="1"/>
            </p:cNvSpPr>
            <p:nvPr/>
          </p:nvSpPr>
          <p:spPr bwMode="auto">
            <a:xfrm>
              <a:off x="5997270" y="6019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xmlns="" val="201559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Bottom)">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6387">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6387">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6387">
                                            <p:txEl>
                                              <p:pRg st="0" end="0"/>
                                            </p:txEl>
                                          </p:spTgt>
                                        </p:tgtEl>
                                      </p:cBhvr>
                                    </p:animEffect>
                                    <p:set>
                                      <p:cBhvr>
                                        <p:cTn id="14" dur="1" fill="hold">
                                          <p:stCondLst>
                                            <p:cond delay="999"/>
                                          </p:stCondLst>
                                        </p:cTn>
                                        <p:tgtEl>
                                          <p:spTgt spid="16387">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 calcmode="lin" valueType="num">
                                      <p:cBhvr>
                                        <p:cTn id="24" dur="1000" fill="hold"/>
                                        <p:tgtEl>
                                          <p:spTgt spid="3075"/>
                                        </p:tgtEl>
                                        <p:attrNameLst>
                                          <p:attrName>ppt_w</p:attrName>
                                        </p:attrNameLst>
                                      </p:cBhvr>
                                      <p:tavLst>
                                        <p:tav tm="0">
                                          <p:val>
                                            <p:strVal val="#ppt_w+.3"/>
                                          </p:val>
                                        </p:tav>
                                        <p:tav tm="100000">
                                          <p:val>
                                            <p:strVal val="#ppt_w"/>
                                          </p:val>
                                        </p:tav>
                                      </p:tavLst>
                                    </p:anim>
                                    <p:anim calcmode="lin" valueType="num">
                                      <p:cBhvr>
                                        <p:cTn id="25" dur="1000" fill="hold"/>
                                        <p:tgtEl>
                                          <p:spTgt spid="3075"/>
                                        </p:tgtEl>
                                        <p:attrNameLst>
                                          <p:attrName>ppt_h</p:attrName>
                                        </p:attrNameLst>
                                      </p:cBhvr>
                                      <p:tavLst>
                                        <p:tav tm="0">
                                          <p:val>
                                            <p:strVal val="#ppt_h"/>
                                          </p:val>
                                        </p:tav>
                                        <p:tav tm="100000">
                                          <p:val>
                                            <p:strVal val="#ppt_h"/>
                                          </p:val>
                                        </p:tav>
                                      </p:tavLst>
                                    </p:anim>
                                    <p:animEffect transition="in" filter="fade">
                                      <p:cBhvr>
                                        <p:cTn id="26" dur="1000"/>
                                        <p:tgtEl>
                                          <p:spTgt spid="307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lide(fromTo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550</Words>
  <Application>Microsoft Office PowerPoint</Application>
  <PresentationFormat>On-screen Show (4:3)</PresentationFormat>
  <Paragraphs>71</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Force Diagrams</vt:lpstr>
      <vt:lpstr>Forces</vt:lpstr>
      <vt:lpstr>Balanced Forces</vt:lpstr>
      <vt:lpstr>Unbalanced forces</vt:lpstr>
      <vt:lpstr>Unbalanced Forces</vt:lpstr>
      <vt:lpstr>Free-body diagrams</vt:lpstr>
      <vt:lpstr>Slide 7</vt:lpstr>
      <vt:lpstr>FD problem 1</vt:lpstr>
      <vt:lpstr>FD Problem 2</vt:lpstr>
      <vt:lpstr>FD Problem 3</vt:lpstr>
      <vt:lpstr>FD Problem 4</vt:lpstr>
      <vt:lpstr>FD Problem 5</vt:lpstr>
      <vt:lpstr>Net Force</vt:lpstr>
      <vt:lpstr>Example 1</vt:lpstr>
      <vt:lpstr>Example 2</vt:lpstr>
      <vt:lpstr>Another way to look at balanced and unbalanced forces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Diagrams</dc:title>
  <dc:creator>Administrator</dc:creator>
  <cp:lastModifiedBy>Administrator</cp:lastModifiedBy>
  <cp:revision>13</cp:revision>
  <dcterms:created xsi:type="dcterms:W3CDTF">2011-11-09T18:23:37Z</dcterms:created>
  <dcterms:modified xsi:type="dcterms:W3CDTF">2011-11-15T14:08:21Z</dcterms:modified>
</cp:coreProperties>
</file>