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0143D1-F725-4F1B-A04F-78EF02D4188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57C668-1106-49F9-A01E-4FEDA02A9F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6 -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…the rate at which energy is converted.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…the rate at which work is done.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…P</a:t>
            </a:r>
          </a:p>
          <a:p>
            <a:endParaRPr lang="en-US" dirty="0" smtClean="0"/>
          </a:p>
          <a:p>
            <a:r>
              <a:rPr lang="en-US" dirty="0" smtClean="0"/>
              <a:t>…measured in Watts (W), which is J/s.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 = </a:t>
            </a:r>
            <a:r>
              <a:rPr lang="el-GR" dirty="0" smtClean="0"/>
              <a:t>Δ</a:t>
            </a:r>
            <a:r>
              <a:rPr lang="en-US" dirty="0" smtClean="0"/>
              <a:t>E/t</a:t>
            </a:r>
          </a:p>
          <a:p>
            <a:endParaRPr lang="en-US" dirty="0" smtClean="0"/>
          </a:p>
          <a:p>
            <a:r>
              <a:rPr lang="en-US" dirty="0" smtClean="0"/>
              <a:t>P = W/t</a:t>
            </a:r>
          </a:p>
          <a:p>
            <a:pPr lvl="1"/>
            <a:r>
              <a:rPr lang="en-US" dirty="0" smtClean="0"/>
              <a:t>But, W = F</a:t>
            </a:r>
            <a:r>
              <a:rPr lang="el-GR" dirty="0" smtClean="0"/>
              <a:t>Δ</a:t>
            </a:r>
            <a:r>
              <a:rPr lang="en-US" dirty="0" smtClean="0"/>
              <a:t>x, so P = F</a:t>
            </a:r>
            <a:r>
              <a:rPr lang="el-GR" dirty="0" smtClean="0"/>
              <a:t>Δ</a:t>
            </a:r>
            <a:r>
              <a:rPr lang="en-US" dirty="0" smtClean="0"/>
              <a:t>x/t</a:t>
            </a:r>
          </a:p>
          <a:p>
            <a:pPr lvl="1"/>
            <a:r>
              <a:rPr lang="en-US" dirty="0" smtClean="0"/>
              <a:t>And </a:t>
            </a:r>
            <a:r>
              <a:rPr lang="el-GR" dirty="0" smtClean="0"/>
              <a:t>Δ</a:t>
            </a:r>
            <a:r>
              <a:rPr lang="en-US" dirty="0" smtClean="0"/>
              <a:t>x/t = v, so P = Fv</a:t>
            </a:r>
          </a:p>
          <a:p>
            <a:pPr lvl="2"/>
            <a:endParaRPr lang="en-US" dirty="0" smtClean="0"/>
          </a:p>
          <a:p>
            <a:pPr lvl="2"/>
            <a:r>
              <a:rPr lang="el-GR" dirty="0" smtClean="0"/>
              <a:t>Δ</a:t>
            </a:r>
            <a:r>
              <a:rPr lang="en-US" dirty="0" smtClean="0"/>
              <a:t>E = change in energy</a:t>
            </a:r>
          </a:p>
          <a:p>
            <a:pPr lvl="2"/>
            <a:r>
              <a:rPr lang="en-US" dirty="0" smtClean="0"/>
              <a:t>t = time</a:t>
            </a:r>
          </a:p>
          <a:p>
            <a:pPr lvl="2"/>
            <a:r>
              <a:rPr lang="en-US" dirty="0" smtClean="0"/>
              <a:t>W = work</a:t>
            </a:r>
          </a:p>
          <a:p>
            <a:pPr lvl="2"/>
            <a:r>
              <a:rPr lang="en-US" dirty="0" smtClean="0"/>
              <a:t>F = force</a:t>
            </a:r>
          </a:p>
          <a:p>
            <a:pPr lvl="2"/>
            <a:r>
              <a:rPr lang="el-GR" dirty="0" smtClean="0"/>
              <a:t>Δ</a:t>
            </a:r>
            <a:r>
              <a:rPr lang="en-US" dirty="0" smtClean="0"/>
              <a:t>x = displacement</a:t>
            </a:r>
          </a:p>
          <a:p>
            <a:pPr lvl="2"/>
            <a:r>
              <a:rPr lang="en-US" dirty="0" smtClean="0"/>
              <a:t>v = velocity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by James </a:t>
            </a:r>
            <a:r>
              <a:rPr lang="en-US" u="sng" dirty="0" smtClean="0"/>
              <a:t>Watt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amount of work a horse can do in one second.</a:t>
            </a:r>
          </a:p>
          <a:p>
            <a:pPr lvl="1"/>
            <a:r>
              <a:rPr lang="en-US" dirty="0" smtClean="0"/>
              <a:t>One horsepower = 746 Watts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Horsepower</a:t>
            </a:r>
            <a:endParaRPr lang="en-US" dirty="0"/>
          </a:p>
        </p:txBody>
      </p:sp>
      <p:pic>
        <p:nvPicPr>
          <p:cNvPr id="1027" name="Picture 3" descr="C:\Documents and Settings\Luke.Woods\Local Settings\Temporary Internet Files\Content.IE5\RJ4KJFKC\MC9002956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352800"/>
            <a:ext cx="3868848" cy="2360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marL="91440" indent="0">
              <a:buNone/>
            </a:pPr>
            <a:r>
              <a:rPr lang="en-US" dirty="0" smtClean="0"/>
              <a:t>A 50.0 kg student climbs 5.00 m up a rope at </a:t>
            </a:r>
            <a:r>
              <a:rPr lang="en-US" dirty="0" smtClean="0"/>
              <a:t>a constant </a:t>
            </a:r>
            <a:r>
              <a:rPr lang="en-US" dirty="0" smtClean="0"/>
              <a:t>speed. if the student's power output is 200.0 W, how long does it take the </a:t>
            </a:r>
            <a:r>
              <a:rPr lang="en-US" dirty="0" smtClean="0"/>
              <a:t>student to </a:t>
            </a:r>
            <a:r>
              <a:rPr lang="en-US" dirty="0" smtClean="0"/>
              <a:t>climb the rope</a:t>
            </a:r>
            <a:r>
              <a:rPr lang="en-US" dirty="0" smtClean="0"/>
              <a:t>? How much work does he do?</a:t>
            </a:r>
          </a:p>
          <a:p>
            <a:pPr marL="91440" indent="0">
              <a:buNone/>
            </a:pPr>
            <a:r>
              <a:rPr lang="en-US" dirty="0" smtClean="0"/>
              <a:t>m=50 kg</a:t>
            </a:r>
          </a:p>
          <a:p>
            <a:pPr marL="91440" indent="0">
              <a:buNone/>
            </a:pPr>
            <a:r>
              <a:rPr lang="el-GR" dirty="0" smtClean="0"/>
              <a:t>Δ</a:t>
            </a:r>
            <a:r>
              <a:rPr lang="en-US" dirty="0" smtClean="0"/>
              <a:t>x=5 m</a:t>
            </a:r>
          </a:p>
          <a:p>
            <a:pPr marL="91440" indent="0">
              <a:buNone/>
            </a:pPr>
            <a:r>
              <a:rPr lang="en-US" dirty="0" smtClean="0"/>
              <a:t>P=200 W</a:t>
            </a:r>
          </a:p>
          <a:p>
            <a:pPr marL="91440" indent="0">
              <a:buNone/>
            </a:pPr>
            <a:r>
              <a:rPr lang="en-US" dirty="0" smtClean="0"/>
              <a:t>t=?</a:t>
            </a:r>
          </a:p>
          <a:p>
            <a:pPr marL="91440" indent="0">
              <a:buNone/>
            </a:pPr>
            <a:r>
              <a:rPr lang="en-US" dirty="0" smtClean="0"/>
              <a:t>F=?</a:t>
            </a:r>
          </a:p>
          <a:p>
            <a:pPr marL="91440" indent="0">
              <a:buNone/>
            </a:pPr>
            <a:r>
              <a:rPr lang="en-US" dirty="0" smtClean="0"/>
              <a:t>W=?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2057400"/>
            <a:ext cx="152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F=mg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25146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F=(50)(9.8)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971800"/>
            <a:ext cx="1981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F=490 N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18288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P = F</a:t>
            </a:r>
            <a:r>
              <a:rPr lang="el-GR" sz="3200" b="1" dirty="0" smtClean="0">
                <a:solidFill>
                  <a:schemeClr val="accent3"/>
                </a:solidFill>
              </a:rPr>
              <a:t>Δ</a:t>
            </a:r>
            <a:r>
              <a:rPr lang="en-US" sz="3200" b="1" dirty="0" smtClean="0">
                <a:solidFill>
                  <a:schemeClr val="accent3"/>
                </a:solidFill>
              </a:rPr>
              <a:t>x/t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28194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200t = (490*5)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32766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200t = (2450)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22860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Pt = F</a:t>
            </a:r>
            <a:r>
              <a:rPr lang="el-GR" sz="3200" b="1" dirty="0" smtClean="0">
                <a:solidFill>
                  <a:schemeClr val="accent3"/>
                </a:solidFill>
              </a:rPr>
              <a:t>Δ</a:t>
            </a:r>
            <a:r>
              <a:rPr lang="en-US" sz="3200" b="1" dirty="0" smtClean="0">
                <a:solidFill>
                  <a:schemeClr val="accent3"/>
                </a:solidFill>
              </a:rPr>
              <a:t>x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37338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t = (2450)/200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41910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t = 12.25 s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W = F</a:t>
            </a:r>
            <a:r>
              <a:rPr lang="el-GR" sz="3200" b="1" dirty="0" smtClean="0">
                <a:solidFill>
                  <a:schemeClr val="accent3"/>
                </a:solidFill>
              </a:rPr>
              <a:t>Δ</a:t>
            </a:r>
            <a:r>
              <a:rPr lang="en-US" sz="3200" b="1" dirty="0" smtClean="0">
                <a:solidFill>
                  <a:schemeClr val="accent3"/>
                </a:solidFill>
              </a:rPr>
              <a:t>x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00200" y="4648200"/>
            <a:ext cx="3505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W = (490)(5)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7400" y="5105400"/>
            <a:ext cx="2667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</a:rPr>
              <a:t>W = 2,450 J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228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Energy</vt:lpstr>
      <vt:lpstr>Power is…</vt:lpstr>
      <vt:lpstr>Power Equations</vt:lpstr>
      <vt:lpstr>Horsepower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FPS USER</dc:creator>
  <cp:lastModifiedBy>FPS USER</cp:lastModifiedBy>
  <cp:revision>10</cp:revision>
  <dcterms:created xsi:type="dcterms:W3CDTF">2012-03-12T11:54:19Z</dcterms:created>
  <dcterms:modified xsi:type="dcterms:W3CDTF">2012-03-12T14:56:55Z</dcterms:modified>
</cp:coreProperties>
</file>