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B093-1FE3-4DE0-BF79-937CBE5C2487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5503F-F7BA-4A6D-9F04-07A5FFD25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503F-F7BA-4A6D-9F04-07A5FFD25B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A3EF64-392D-4248-88FA-CB6E1CE32D01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F1BBE8-B43E-4809-A92C-B05A7D3F6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5 – 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things that are never created or destroyed, but are transformed from one form into another.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Mass </a:t>
            </a:r>
            <a:r>
              <a:rPr lang="en-US" dirty="0" smtClean="0"/>
              <a:t>is conserved – in a chemical reaction, the mass in is equal to the mass out.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Energy </a:t>
            </a:r>
            <a:r>
              <a:rPr lang="en-US" dirty="0" smtClean="0"/>
              <a:t>is conserved - It is changed from one form into another.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smtClean="0"/>
              <a:t>total mechanical </a:t>
            </a:r>
            <a:r>
              <a:rPr lang="en-US" dirty="0" smtClean="0"/>
              <a:t>energy (kinetic and potential) in a system stays the same unless an outside object does work to add or take away energy from the system.</a:t>
            </a:r>
          </a:p>
          <a:p>
            <a:pPr lvl="1"/>
            <a:r>
              <a:rPr lang="en-US" dirty="0" smtClean="0"/>
              <a:t>Mechanical Energy = E</a:t>
            </a:r>
            <a:r>
              <a:rPr lang="en-US" baseline="-25000" dirty="0" smtClean="0"/>
              <a:t>K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+ E</a:t>
            </a:r>
            <a:r>
              <a:rPr lang="en-US" baseline="-25000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Work input (W</a:t>
            </a:r>
            <a:r>
              <a:rPr lang="en-US" baseline="-25000" dirty="0" smtClean="0"/>
              <a:t>in</a:t>
            </a:r>
            <a:r>
              <a:rPr lang="en-US" dirty="0" smtClean="0"/>
              <a:t>) = work done to add energy to a system.</a:t>
            </a:r>
          </a:p>
          <a:p>
            <a:pPr lvl="1"/>
            <a:r>
              <a:rPr lang="en-US" dirty="0" smtClean="0"/>
              <a:t>Work output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out</a:t>
            </a:r>
            <a:r>
              <a:rPr lang="en-US" dirty="0" smtClean="0"/>
              <a:t>) = work that the system does on something else.</a:t>
            </a:r>
          </a:p>
          <a:p>
            <a:pPr lvl="1"/>
            <a:r>
              <a:rPr lang="en-US" dirty="0" smtClean="0"/>
              <a:t>Work of friction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f</a:t>
            </a:r>
            <a:r>
              <a:rPr lang="en-US" dirty="0" smtClean="0"/>
              <a:t>) = work that friction does on the system to turn mechanical energy into heat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put it all together, we get the smallest AND largest equation we have used so far: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ki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gi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si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in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kf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gf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sf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out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endParaRPr lang="en-US" dirty="0" smtClean="0"/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W=F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1/2 mv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mgh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s</a:t>
            </a:r>
            <a:r>
              <a:rPr lang="en-US" dirty="0" smtClean="0"/>
              <a:t>=1/2 k(</a:t>
            </a:r>
            <a:r>
              <a:rPr lang="el-GR" dirty="0" smtClean="0"/>
              <a:t>Δ</a:t>
            </a:r>
            <a:r>
              <a:rPr lang="en-US" dirty="0" smtClean="0"/>
              <a:t>x)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ball falls from a height of 2 meters in the absence of air resistance.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to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: The ball is losing height (falling) and gaining speed. Thus, the internal force (gravity) transforms the energy from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(height) to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(speed).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146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skier glides from location A to location B across a friction free ice.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400" dirty="0" err="1" smtClean="0"/>
              <a:t>E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to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: The skier is losing height (the final location is lower than the starting location) and gaining speed (the skier is faster at B than at A). Thus, the internal force (gravity) transforms the energy from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(height) to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(speed).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362200"/>
            <a:ext cx="2077402" cy="153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large chunk of ice with a mass of 15 kg falls from a roof 8 m above the ground. Find the kinetic energy of the ice when it reaches the ground and the speed of the ice when it reaches the ground.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m=15kg</a:t>
            </a:r>
          </a:p>
          <a:p>
            <a:pPr>
              <a:buNone/>
            </a:pPr>
            <a:r>
              <a:rPr lang="en-US" sz="2000" dirty="0" smtClean="0"/>
              <a:t>h=8m</a:t>
            </a:r>
          </a:p>
          <a:p>
            <a:pPr>
              <a:buNone/>
            </a:pPr>
            <a:r>
              <a:rPr lang="en-US" sz="2000" dirty="0" smtClean="0"/>
              <a:t>g=9.8m/s</a:t>
            </a:r>
            <a:r>
              <a:rPr lang="en-US" sz="2000" baseline="30000" dirty="0" smtClean="0"/>
              <a:t>2</a:t>
            </a:r>
          </a:p>
          <a:p>
            <a:pPr>
              <a:buNone/>
            </a:pP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=?</a:t>
            </a:r>
          </a:p>
          <a:p>
            <a:pPr>
              <a:buNone/>
            </a:pPr>
            <a:r>
              <a:rPr lang="en-US" sz="2000" dirty="0" smtClean="0"/>
              <a:t>v=?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828800"/>
            <a:ext cx="152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i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</a:t>
            </a:r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f</a:t>
            </a:r>
            <a:r>
              <a:rPr lang="en-US" sz="3200" b="1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 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1828800"/>
            <a:ext cx="152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SO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600200"/>
            <a:ext cx="4267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i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</a:t>
            </a:r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g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</a:t>
            </a:r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mgh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 &amp; </a:t>
            </a: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f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</a:t>
            </a:r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k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 at ground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819400"/>
            <a:ext cx="1905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g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</a:t>
            </a:r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mgh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3352800"/>
            <a:ext cx="3276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g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=(15)(9.8)(8)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3886200"/>
            <a:ext cx="2590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g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=1,176 J</a:t>
            </a:r>
            <a:endParaRPr lang="en-US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8194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E</a:t>
            </a:r>
            <a:r>
              <a:rPr lang="en-US" sz="3200" b="1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k</a:t>
            </a:r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=1/2mv</a:t>
            </a:r>
            <a:r>
              <a:rPr lang="en-US" sz="3200" b="1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3352800"/>
            <a:ext cx="3429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1176=1/2(15)v</a:t>
            </a:r>
            <a:r>
              <a:rPr lang="en-US" sz="3200" b="1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57800" y="3886200"/>
            <a:ext cx="3429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2352=(15)v</a:t>
            </a:r>
            <a:r>
              <a:rPr lang="en-US" sz="3200" b="1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4343400"/>
            <a:ext cx="3429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156.8=v</a:t>
            </a:r>
            <a:r>
              <a:rPr lang="en-US" sz="3200" b="1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2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4800600"/>
            <a:ext cx="3429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</a:rPr>
              <a:t>12.52 m/s=v</a:t>
            </a:r>
            <a:endParaRPr lang="en-US" sz="32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395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Energy</vt:lpstr>
      <vt:lpstr>Conservation of Energy</vt:lpstr>
      <vt:lpstr>Conservation of Energy</vt:lpstr>
      <vt:lpstr>Conservation of Energy</vt:lpstr>
      <vt:lpstr>Conservation of Energy</vt:lpstr>
      <vt:lpstr>Conservation of Energy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Laura</dc:creator>
  <cp:lastModifiedBy>FPS USER</cp:lastModifiedBy>
  <cp:revision>13</cp:revision>
  <dcterms:created xsi:type="dcterms:W3CDTF">2012-02-21T00:57:54Z</dcterms:created>
  <dcterms:modified xsi:type="dcterms:W3CDTF">2012-02-21T12:54:08Z</dcterms:modified>
</cp:coreProperties>
</file>