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58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44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3A57FA4-05BA-46F6-9E51-EE2F988FA425}" type="datetimeFigureOut">
              <a:rPr lang="en-US" smtClean="0"/>
              <a:pPr/>
              <a:t>2/13/2012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5090C9-30EF-41B4-831B-264F7EEBE7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A57FA4-05BA-46F6-9E51-EE2F988FA425}" type="datetimeFigureOut">
              <a:rPr lang="en-US" smtClean="0"/>
              <a:pPr/>
              <a:t>2/13/2012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B5090C9-30EF-41B4-831B-264F7EEBE7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A57FA4-05BA-46F6-9E51-EE2F988FA425}" type="datetimeFigureOut">
              <a:rPr lang="en-US" smtClean="0"/>
              <a:pPr/>
              <a:t>2/13/2012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B5090C9-30EF-41B4-831B-264F7EEBE7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A57FA4-05BA-46F6-9E51-EE2F988FA425}" type="datetimeFigureOut">
              <a:rPr lang="en-US" smtClean="0"/>
              <a:pPr/>
              <a:t>2/13/2012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B5090C9-30EF-41B4-831B-264F7EEBE7B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A57FA4-05BA-46F6-9E51-EE2F988FA425}" type="datetimeFigureOut">
              <a:rPr lang="en-US" smtClean="0"/>
              <a:pPr/>
              <a:t>2/13/2012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B5090C9-30EF-41B4-831B-264F7EEBE7B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A57FA4-05BA-46F6-9E51-EE2F988FA425}" type="datetimeFigureOut">
              <a:rPr lang="en-US" smtClean="0"/>
              <a:pPr/>
              <a:t>2/13/2012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B5090C9-30EF-41B4-831B-264F7EEBE7B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A57FA4-05BA-46F6-9E51-EE2F988FA425}" type="datetimeFigureOut">
              <a:rPr lang="en-US" smtClean="0"/>
              <a:pPr/>
              <a:t>2/13/2012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B5090C9-30EF-41B4-831B-264F7EEBE7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A57FA4-05BA-46F6-9E51-EE2F988FA425}" type="datetimeFigureOut">
              <a:rPr lang="en-US" smtClean="0"/>
              <a:pPr/>
              <a:t>2/13/2012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B5090C9-30EF-41B4-831B-264F7EEBE7B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A57FA4-05BA-46F6-9E51-EE2F988FA425}" type="datetimeFigureOut">
              <a:rPr lang="en-US" smtClean="0"/>
              <a:pPr/>
              <a:t>2/13/2012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B5090C9-30EF-41B4-831B-264F7EEBE7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3A57FA4-05BA-46F6-9E51-EE2F988FA425}" type="datetimeFigureOut">
              <a:rPr lang="en-US" smtClean="0"/>
              <a:pPr/>
              <a:t>2/13/2012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B5090C9-30EF-41B4-831B-264F7EEBE7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3A57FA4-05BA-46F6-9E51-EE2F988FA425}" type="datetimeFigureOut">
              <a:rPr lang="en-US" smtClean="0"/>
              <a:pPr/>
              <a:t>2/13/2012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5090C9-30EF-41B4-831B-264F7EEBE7B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3A57FA4-05BA-46F6-9E51-EE2F988FA425}" type="datetimeFigureOut">
              <a:rPr lang="en-US" smtClean="0"/>
              <a:pPr/>
              <a:t>2/13/2012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B5090C9-30EF-41B4-831B-264F7EEBE7B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Energy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Part 4: Work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Fake definition: Something that takes physical or mental effort.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REAL definition: A force that causes a change in displacement (</a:t>
            </a:r>
            <a:r>
              <a:rPr lang="el-GR" dirty="0" smtClean="0"/>
              <a:t>Δ</a:t>
            </a:r>
            <a:r>
              <a:rPr lang="en-US" dirty="0" smtClean="0"/>
              <a:t>x) of an object.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Work is not done unless an object is moved!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If I push a paperclip and it slides across a table, I’ve done work.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If I apply force to a 2,000 kg boulder for 10 minutes and it doesn’t move, I’ve done NO WORK!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Work is only done if force and displacement are parallel.</a:t>
            </a:r>
          </a:p>
          <a:p>
            <a:pPr lvl="1"/>
            <a:r>
              <a:rPr lang="en-US" dirty="0" smtClean="0"/>
              <a:t>Both vectors must be E &amp; W or N &amp; S</a:t>
            </a:r>
          </a:p>
          <a:p>
            <a:endParaRPr lang="en-US" dirty="0" smtClean="0"/>
          </a:p>
          <a:p>
            <a:r>
              <a:rPr lang="en-US" dirty="0" smtClean="0"/>
              <a:t>If force helps the motion, positive work is done.</a:t>
            </a:r>
          </a:p>
          <a:p>
            <a:endParaRPr lang="en-US" dirty="0" smtClean="0"/>
          </a:p>
          <a:p>
            <a:r>
              <a:rPr lang="en-US" dirty="0" smtClean="0"/>
              <a:t>If force opposes the motion, negative work is done.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Work = Force x displacement</a:t>
            </a:r>
          </a:p>
          <a:p>
            <a:r>
              <a:rPr lang="en-US" dirty="0" smtClean="0"/>
              <a:t>W = F</a:t>
            </a:r>
            <a:r>
              <a:rPr lang="el-GR" dirty="0" smtClean="0"/>
              <a:t>Δ</a:t>
            </a:r>
            <a:r>
              <a:rPr lang="en-US" dirty="0" smtClean="0"/>
              <a:t>x</a:t>
            </a:r>
          </a:p>
          <a:p>
            <a:endParaRPr lang="en-US" dirty="0" smtClean="0"/>
          </a:p>
          <a:p>
            <a:r>
              <a:rPr lang="en-US" dirty="0" smtClean="0"/>
              <a:t>In units:</a:t>
            </a:r>
          </a:p>
          <a:p>
            <a:pPr lvl="1"/>
            <a:r>
              <a:rPr lang="en-US" dirty="0" smtClean="0"/>
              <a:t>Work = </a:t>
            </a:r>
            <a:r>
              <a:rPr lang="en-US" dirty="0" err="1" smtClean="0"/>
              <a:t>Newtons</a:t>
            </a:r>
            <a:r>
              <a:rPr lang="en-US" dirty="0" smtClean="0"/>
              <a:t> x meters</a:t>
            </a:r>
          </a:p>
          <a:p>
            <a:pPr lvl="1">
              <a:buNone/>
            </a:pPr>
            <a:r>
              <a:rPr lang="en-US" dirty="0" smtClean="0"/>
              <a:t>           = (</a:t>
            </a:r>
            <a:r>
              <a:rPr lang="en-US" dirty="0" err="1" smtClean="0"/>
              <a:t>kg·m</a:t>
            </a:r>
            <a:r>
              <a:rPr lang="en-US" dirty="0" smtClean="0"/>
              <a:t>/s</a:t>
            </a:r>
            <a:r>
              <a:rPr lang="en-US" baseline="30000" dirty="0" smtClean="0"/>
              <a:t>2</a:t>
            </a:r>
            <a:r>
              <a:rPr lang="en-US" dirty="0" smtClean="0"/>
              <a:t>)(m)</a:t>
            </a:r>
          </a:p>
          <a:p>
            <a:pPr lvl="1">
              <a:buNone/>
            </a:pPr>
            <a:r>
              <a:rPr lang="en-US" dirty="0" smtClean="0"/>
              <a:t>           = kg·m</a:t>
            </a:r>
            <a:r>
              <a:rPr lang="en-US" baseline="30000" dirty="0" smtClean="0"/>
              <a:t>2</a:t>
            </a:r>
            <a:r>
              <a:rPr lang="en-US" dirty="0" smtClean="0"/>
              <a:t>/s</a:t>
            </a:r>
            <a:r>
              <a:rPr lang="en-US" baseline="30000" dirty="0" smtClean="0"/>
              <a:t>2</a:t>
            </a:r>
            <a:r>
              <a:rPr lang="en-US" dirty="0" smtClean="0"/>
              <a:t> </a:t>
            </a:r>
          </a:p>
          <a:p>
            <a:pPr lvl="1">
              <a:buNone/>
            </a:pPr>
            <a:r>
              <a:rPr lang="en-US" dirty="0" smtClean="0"/>
              <a:t>           = Joules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6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1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6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550091"/>
          </a:xfrm>
        </p:spPr>
        <p:txBody>
          <a:bodyPr/>
          <a:lstStyle/>
          <a:p>
            <a:r>
              <a:rPr lang="en-US" dirty="0" smtClean="0"/>
              <a:t>If a force of 48 N to the right is applied to an object and it moves 24 m, how much work was done?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W = ?</a:t>
            </a:r>
          </a:p>
          <a:p>
            <a:pPr>
              <a:buNone/>
            </a:pPr>
            <a:r>
              <a:rPr lang="en-US" dirty="0" smtClean="0"/>
              <a:t>F = 48 N</a:t>
            </a:r>
          </a:p>
          <a:p>
            <a:pPr>
              <a:buNone/>
            </a:pPr>
            <a:r>
              <a:rPr lang="en-US" dirty="0" err="1" smtClean="0"/>
              <a:t>Δx</a:t>
            </a:r>
            <a:r>
              <a:rPr lang="en-US" dirty="0" smtClean="0"/>
              <a:t> = 24 m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648200" y="1828800"/>
            <a:ext cx="220980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b="1" cap="none" spc="0" dirty="0" smtClean="0">
                <a:ln w="10541" cmpd="sng">
                  <a:solidFill>
                    <a:schemeClr val="accent3"/>
                  </a:solidFill>
                  <a:prstDash val="solid"/>
                </a:ln>
                <a:solidFill>
                  <a:schemeClr val="accent3"/>
                </a:solidFill>
                <a:effectLst/>
              </a:rPr>
              <a:t>W = F</a:t>
            </a:r>
            <a:r>
              <a:rPr lang="el-GR" sz="3600" b="1" cap="none" spc="0" dirty="0" smtClean="0">
                <a:ln w="10541" cmpd="sng">
                  <a:solidFill>
                    <a:schemeClr val="accent3"/>
                  </a:solidFill>
                  <a:prstDash val="solid"/>
                </a:ln>
                <a:solidFill>
                  <a:schemeClr val="accent3"/>
                </a:solidFill>
                <a:effectLst/>
              </a:rPr>
              <a:t>Δ</a:t>
            </a:r>
            <a:r>
              <a:rPr lang="en-US" sz="3600" b="1" cap="none" spc="0" dirty="0" smtClean="0">
                <a:ln w="10541" cmpd="sng">
                  <a:solidFill>
                    <a:schemeClr val="accent3"/>
                  </a:solidFill>
                  <a:prstDash val="solid"/>
                </a:ln>
                <a:solidFill>
                  <a:schemeClr val="accent3"/>
                </a:solidFill>
                <a:effectLst/>
              </a:rPr>
              <a:t>x</a:t>
            </a:r>
            <a:endParaRPr lang="en-US" sz="3600" b="1" cap="none" spc="0" dirty="0">
              <a:ln w="10541" cmpd="sng">
                <a:solidFill>
                  <a:schemeClr val="accent3"/>
                </a:solidFill>
                <a:prstDash val="solid"/>
              </a:ln>
              <a:solidFill>
                <a:schemeClr val="accent3"/>
              </a:solidFill>
              <a:effectLst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962400" y="2438400"/>
            <a:ext cx="419100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b="1" cap="none" spc="0" dirty="0" smtClean="0">
                <a:ln w="10541" cmpd="sng">
                  <a:solidFill>
                    <a:schemeClr val="accent3"/>
                  </a:solidFill>
                  <a:prstDash val="solid"/>
                </a:ln>
                <a:solidFill>
                  <a:schemeClr val="accent3"/>
                </a:solidFill>
                <a:effectLst/>
              </a:rPr>
              <a:t>W = (48N)(24m)</a:t>
            </a:r>
            <a:endParaRPr lang="en-US" sz="3600" b="1" cap="none" spc="0" dirty="0">
              <a:ln w="10541" cmpd="sng">
                <a:solidFill>
                  <a:schemeClr val="accent3"/>
                </a:solidFill>
                <a:prstDash val="solid"/>
              </a:ln>
              <a:solidFill>
                <a:schemeClr val="accent3"/>
              </a:solidFill>
              <a:effectLst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419600" y="3124200"/>
            <a:ext cx="297180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b="1" cap="none" spc="0" dirty="0" smtClean="0">
                <a:ln w="10541" cmpd="sng">
                  <a:solidFill>
                    <a:schemeClr val="accent3"/>
                  </a:solidFill>
                  <a:prstDash val="solid"/>
                </a:ln>
                <a:solidFill>
                  <a:schemeClr val="accent3"/>
                </a:solidFill>
                <a:effectLst/>
              </a:rPr>
              <a:t>W = 1,152 J</a:t>
            </a:r>
            <a:endParaRPr lang="en-US" sz="3600" b="1" cap="none" spc="0" dirty="0">
              <a:ln w="10541" cmpd="sng">
                <a:solidFill>
                  <a:schemeClr val="accent3"/>
                </a:solidFill>
                <a:prstDash val="solid"/>
              </a:ln>
              <a:solidFill>
                <a:schemeClr val="accent3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1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550091"/>
          </a:xfrm>
        </p:spPr>
        <p:txBody>
          <a:bodyPr/>
          <a:lstStyle/>
          <a:p>
            <a:r>
              <a:rPr lang="en-US" dirty="0" smtClean="0"/>
              <a:t>If 700 J of work is done on an object as a result of 17 N of </a:t>
            </a:r>
            <a:r>
              <a:rPr lang="en-US" dirty="0" err="1" smtClean="0"/>
              <a:t>forcce</a:t>
            </a:r>
            <a:r>
              <a:rPr lang="en-US" smtClean="0"/>
              <a:t> being </a:t>
            </a:r>
            <a:r>
              <a:rPr lang="en-US" dirty="0" smtClean="0"/>
              <a:t>applied, how far will the object move?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W = 700 J</a:t>
            </a:r>
          </a:p>
          <a:p>
            <a:pPr>
              <a:buNone/>
            </a:pPr>
            <a:r>
              <a:rPr lang="en-US" dirty="0" smtClean="0"/>
              <a:t>F = 17 N</a:t>
            </a:r>
          </a:p>
          <a:p>
            <a:pPr>
              <a:buNone/>
            </a:pPr>
            <a:r>
              <a:rPr lang="en-US" dirty="0" err="1" smtClean="0"/>
              <a:t>Δx</a:t>
            </a:r>
            <a:r>
              <a:rPr lang="en-US" dirty="0" smtClean="0"/>
              <a:t> = ?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648200" y="1828800"/>
            <a:ext cx="220980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b="1" cap="none" spc="0" dirty="0" smtClean="0">
                <a:ln w="10541" cmpd="sng">
                  <a:solidFill>
                    <a:schemeClr val="accent3"/>
                  </a:solidFill>
                  <a:prstDash val="solid"/>
                </a:ln>
                <a:solidFill>
                  <a:schemeClr val="accent3"/>
                </a:solidFill>
                <a:effectLst/>
              </a:rPr>
              <a:t>W = F</a:t>
            </a:r>
            <a:r>
              <a:rPr lang="el-GR" sz="3600" b="1" cap="none" spc="0" dirty="0" smtClean="0">
                <a:ln w="10541" cmpd="sng">
                  <a:solidFill>
                    <a:schemeClr val="accent3"/>
                  </a:solidFill>
                  <a:prstDash val="solid"/>
                </a:ln>
                <a:solidFill>
                  <a:schemeClr val="accent3"/>
                </a:solidFill>
                <a:effectLst/>
              </a:rPr>
              <a:t>Δ</a:t>
            </a:r>
            <a:r>
              <a:rPr lang="en-US" sz="3600" b="1" cap="none" spc="0" dirty="0" smtClean="0">
                <a:ln w="10541" cmpd="sng">
                  <a:solidFill>
                    <a:schemeClr val="accent3"/>
                  </a:solidFill>
                  <a:prstDash val="solid"/>
                </a:ln>
                <a:solidFill>
                  <a:schemeClr val="accent3"/>
                </a:solidFill>
                <a:effectLst/>
              </a:rPr>
              <a:t>x</a:t>
            </a:r>
            <a:endParaRPr lang="en-US" sz="3600" b="1" cap="none" spc="0" dirty="0">
              <a:ln w="10541" cmpd="sng">
                <a:solidFill>
                  <a:schemeClr val="accent3"/>
                </a:solidFill>
                <a:prstDash val="solid"/>
              </a:ln>
              <a:solidFill>
                <a:schemeClr val="accent3"/>
              </a:solidFill>
              <a:effectLst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343400" y="2401669"/>
            <a:ext cx="274320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b="1" cap="none" spc="0" dirty="0" smtClean="0">
                <a:ln w="10541" cmpd="sng">
                  <a:solidFill>
                    <a:schemeClr val="accent3"/>
                  </a:solidFill>
                  <a:prstDash val="solid"/>
                </a:ln>
                <a:solidFill>
                  <a:schemeClr val="accent3"/>
                </a:solidFill>
                <a:effectLst/>
              </a:rPr>
              <a:t>W/F = </a:t>
            </a:r>
            <a:r>
              <a:rPr lang="el-GR" sz="3600" b="1" cap="none" spc="0" dirty="0" smtClean="0">
                <a:ln w="10541" cmpd="sng">
                  <a:solidFill>
                    <a:schemeClr val="accent3"/>
                  </a:solidFill>
                  <a:prstDash val="solid"/>
                </a:ln>
                <a:solidFill>
                  <a:schemeClr val="accent3"/>
                </a:solidFill>
                <a:effectLst/>
              </a:rPr>
              <a:t>Δ</a:t>
            </a:r>
            <a:r>
              <a:rPr lang="en-US" sz="3600" b="1" cap="none" spc="0" dirty="0" smtClean="0">
                <a:ln w="10541" cmpd="sng">
                  <a:solidFill>
                    <a:schemeClr val="accent3"/>
                  </a:solidFill>
                  <a:prstDash val="solid"/>
                </a:ln>
                <a:solidFill>
                  <a:schemeClr val="accent3"/>
                </a:solidFill>
                <a:effectLst/>
              </a:rPr>
              <a:t>x</a:t>
            </a:r>
            <a:endParaRPr lang="en-US" sz="3600" b="1" cap="none" spc="0" dirty="0">
              <a:ln w="10541" cmpd="sng">
                <a:solidFill>
                  <a:schemeClr val="accent3"/>
                </a:solidFill>
                <a:prstDash val="solid"/>
              </a:ln>
              <a:solidFill>
                <a:schemeClr val="accent3"/>
              </a:solidFill>
              <a:effectLst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886200" y="3011269"/>
            <a:ext cx="381000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b="1" cap="none" spc="0" dirty="0" smtClean="0">
                <a:ln w="10541" cmpd="sng">
                  <a:solidFill>
                    <a:schemeClr val="accent3"/>
                  </a:solidFill>
                  <a:prstDash val="solid"/>
                </a:ln>
                <a:solidFill>
                  <a:schemeClr val="accent3"/>
                </a:solidFill>
                <a:effectLst/>
              </a:rPr>
              <a:t>700J/17N = </a:t>
            </a:r>
            <a:r>
              <a:rPr lang="el-GR" sz="3600" b="1" cap="none" spc="0" dirty="0" smtClean="0">
                <a:ln w="10541" cmpd="sng">
                  <a:solidFill>
                    <a:schemeClr val="accent3"/>
                  </a:solidFill>
                  <a:prstDash val="solid"/>
                </a:ln>
                <a:solidFill>
                  <a:schemeClr val="accent3"/>
                </a:solidFill>
                <a:effectLst/>
              </a:rPr>
              <a:t>Δ</a:t>
            </a:r>
            <a:r>
              <a:rPr lang="en-US" sz="3600" b="1" cap="none" spc="0" dirty="0" smtClean="0">
                <a:ln w="10541" cmpd="sng">
                  <a:solidFill>
                    <a:schemeClr val="accent3"/>
                  </a:solidFill>
                  <a:prstDash val="solid"/>
                </a:ln>
                <a:solidFill>
                  <a:schemeClr val="accent3"/>
                </a:solidFill>
                <a:effectLst/>
              </a:rPr>
              <a:t>x</a:t>
            </a:r>
            <a:endParaRPr lang="en-US" sz="3600" b="1" cap="none" spc="0" dirty="0">
              <a:ln w="10541" cmpd="sng">
                <a:solidFill>
                  <a:schemeClr val="accent3"/>
                </a:solidFill>
                <a:prstDash val="solid"/>
              </a:ln>
              <a:solidFill>
                <a:schemeClr val="accent3"/>
              </a:solidFill>
              <a:effectLst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114800" y="3620869"/>
            <a:ext cx="327660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b="1" cap="none" spc="0" dirty="0" smtClean="0">
                <a:ln w="10541" cmpd="sng">
                  <a:solidFill>
                    <a:schemeClr val="accent3"/>
                  </a:solidFill>
                  <a:prstDash val="solid"/>
                </a:ln>
                <a:solidFill>
                  <a:schemeClr val="accent3"/>
                </a:solidFill>
                <a:effectLst/>
              </a:rPr>
              <a:t>41.18m = </a:t>
            </a:r>
            <a:r>
              <a:rPr lang="el-GR" sz="3600" b="1" cap="none" spc="0" dirty="0" smtClean="0">
                <a:ln w="10541" cmpd="sng">
                  <a:solidFill>
                    <a:schemeClr val="accent3"/>
                  </a:solidFill>
                  <a:prstDash val="solid"/>
                </a:ln>
                <a:solidFill>
                  <a:schemeClr val="accent3"/>
                </a:solidFill>
                <a:effectLst/>
              </a:rPr>
              <a:t>Δ</a:t>
            </a:r>
            <a:r>
              <a:rPr lang="en-US" sz="3600" b="1" cap="none" spc="0" dirty="0" smtClean="0">
                <a:ln w="10541" cmpd="sng">
                  <a:solidFill>
                    <a:schemeClr val="accent3"/>
                  </a:solidFill>
                  <a:prstDash val="solid"/>
                </a:ln>
                <a:solidFill>
                  <a:schemeClr val="accent3"/>
                </a:solidFill>
                <a:effectLst/>
              </a:rPr>
              <a:t>x</a:t>
            </a:r>
            <a:endParaRPr lang="en-US" sz="3600" b="1" cap="none" spc="0" dirty="0">
              <a:ln w="10541" cmpd="sng">
                <a:solidFill>
                  <a:schemeClr val="accent3"/>
                </a:solidFill>
                <a:prstDash val="solid"/>
              </a:ln>
              <a:solidFill>
                <a:schemeClr val="accent3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1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54</TotalTime>
  <Words>271</Words>
  <Application>Microsoft Office PowerPoint</Application>
  <PresentationFormat>On-screen Show (4:3)</PresentationFormat>
  <Paragraphs>46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Concourse</vt:lpstr>
      <vt:lpstr>Energy</vt:lpstr>
      <vt:lpstr>Work</vt:lpstr>
      <vt:lpstr>Work</vt:lpstr>
      <vt:lpstr>Work</vt:lpstr>
      <vt:lpstr>Work</vt:lpstr>
      <vt:lpstr>Slide 6</vt:lpstr>
      <vt:lpstr>Slide 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Energy</dc:title>
  <dc:creator>FPS USER</dc:creator>
  <cp:lastModifiedBy>FPS USER</cp:lastModifiedBy>
  <cp:revision>7</cp:revision>
  <dcterms:created xsi:type="dcterms:W3CDTF">2012-02-10T19:44:56Z</dcterms:created>
  <dcterms:modified xsi:type="dcterms:W3CDTF">2012-02-13T13:09:33Z</dcterms:modified>
</cp:coreProperties>
</file>