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07BB49-580B-4780-9B59-12C42279724E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3A4230-12AD-41BE-93A7-5877C3159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2: Solving Energy Problems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is the energy of motion.</a:t>
            </a:r>
          </a:p>
          <a:p>
            <a:endParaRPr lang="en-US" dirty="0" smtClean="0"/>
          </a:p>
          <a:p>
            <a:r>
              <a:rPr lang="en-US" dirty="0" smtClean="0"/>
              <a:t>The amount of kinetic energy is dependent upon mass and velocity.</a:t>
            </a:r>
          </a:p>
          <a:p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= ½mv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= kinetic energy</a:t>
            </a:r>
          </a:p>
          <a:p>
            <a:pPr lvl="1"/>
            <a:r>
              <a:rPr lang="en-US" dirty="0" smtClean="0"/>
              <a:t>m = mass</a:t>
            </a:r>
          </a:p>
          <a:p>
            <a:pPr lvl="1"/>
            <a:r>
              <a:rPr lang="en-US" dirty="0" smtClean="0"/>
              <a:t>v = velocity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r>
              <a:rPr lang="en-US" dirty="0" smtClean="0"/>
              <a:t>A 7.00 kg bowling ball moves at 3.00 m/s. How fast must a 2.45 g table-tennis ball move in order to have the same kinetic energy as the bowling ball?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Ek</a:t>
            </a:r>
            <a:r>
              <a:rPr lang="en-US" baseline="-25000" dirty="0" smtClean="0"/>
              <a:t>1</a:t>
            </a:r>
            <a:r>
              <a:rPr lang="en-US" dirty="0" smtClean="0"/>
              <a:t> = ?</a:t>
            </a:r>
          </a:p>
          <a:p>
            <a:pPr>
              <a:buNone/>
            </a:pP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7 kg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3m/s</a:t>
            </a:r>
          </a:p>
          <a:p>
            <a:pPr>
              <a:buNone/>
            </a:pPr>
            <a:r>
              <a:rPr lang="en-US" dirty="0" smtClean="0"/>
              <a:t>Ek</a:t>
            </a:r>
            <a:r>
              <a:rPr lang="en-US" baseline="-25000" dirty="0" smtClean="0"/>
              <a:t>2</a:t>
            </a:r>
            <a:r>
              <a:rPr lang="en-US" dirty="0" smtClean="0"/>
              <a:t> = Ek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= .00245 kg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?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2057400"/>
            <a:ext cx="212109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k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=1/2mv</a:t>
            </a:r>
            <a:r>
              <a:rPr lang="en-US" sz="2800" b="1" cap="none" spc="0" baseline="30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2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2438400"/>
            <a:ext cx="2523447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k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=1/2(7)(3)</a:t>
            </a:r>
            <a:r>
              <a:rPr lang="en-US" sz="2800" b="1" cap="none" spc="0" baseline="30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2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3048000"/>
            <a:ext cx="2372765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k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=1/2(7)(9)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3581400"/>
            <a:ext cx="2138726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k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=1/2(63)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4038600"/>
            <a:ext cx="182774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k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=31.5 J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9125" y="1981200"/>
            <a:ext cx="212109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k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=1/2mv</a:t>
            </a:r>
            <a:r>
              <a:rPr lang="en-US" sz="2800" b="1" cap="none" spc="0" baseline="30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2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57074" y="2514600"/>
            <a:ext cx="2032928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√2E</a:t>
            </a:r>
            <a:r>
              <a:rPr lang="en-US" sz="2800" b="1" cap="none" spc="0" baseline="-25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k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/m=v</a:t>
            </a:r>
            <a:endParaRPr lang="en-US" sz="28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45750" y="3048000"/>
            <a:ext cx="3733800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√2(31.5)/.00245=v</a:t>
            </a:r>
            <a:endParaRPr lang="en-US" sz="28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81119" y="3581400"/>
            <a:ext cx="2842445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√63/.00245=v</a:t>
            </a:r>
            <a:endParaRPr lang="en-US" sz="28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0200" y="4114800"/>
            <a:ext cx="2425664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√25714.2=v</a:t>
            </a:r>
            <a:endParaRPr lang="en-US" sz="28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38800" y="4572000"/>
            <a:ext cx="2501005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160.4 m/s=v</a:t>
            </a:r>
            <a:endParaRPr lang="en-US" sz="28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this </a:t>
            </a:r>
            <a:r>
              <a:rPr lang="en-US" dirty="0" smtClean="0"/>
              <a:t>is the </a:t>
            </a:r>
            <a:r>
              <a:rPr lang="en-US" dirty="0" smtClean="0"/>
              <a:t>energy due to height.</a:t>
            </a:r>
          </a:p>
          <a:p>
            <a:endParaRPr lang="en-US" dirty="0" smtClean="0"/>
          </a:p>
          <a:p>
            <a:r>
              <a:rPr lang="en-US" dirty="0" smtClean="0"/>
              <a:t>The higher above the “zero-point” an object is, the more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 it has.</a:t>
            </a:r>
          </a:p>
          <a:p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mgh</a:t>
            </a:r>
            <a:endParaRPr lang="en-US" dirty="0" smtClean="0"/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 = gravitational </a:t>
            </a:r>
            <a:r>
              <a:rPr lang="en-US" dirty="0" smtClean="0"/>
              <a:t>potential energy</a:t>
            </a:r>
          </a:p>
          <a:p>
            <a:pPr lvl="1"/>
            <a:r>
              <a:rPr lang="en-US" dirty="0" smtClean="0"/>
              <a:t>m = mass</a:t>
            </a:r>
          </a:p>
          <a:p>
            <a:pPr lvl="1"/>
            <a:r>
              <a:rPr lang="en-US" dirty="0" smtClean="0"/>
              <a:t>g = </a:t>
            </a:r>
            <a:r>
              <a:rPr lang="en-US" dirty="0" smtClean="0"/>
              <a:t>acceleration due to gravity</a:t>
            </a:r>
            <a:endParaRPr lang="en-US" dirty="0" smtClean="0"/>
          </a:p>
          <a:p>
            <a:pPr lvl="1"/>
            <a:r>
              <a:rPr lang="en-US" dirty="0" smtClean="0"/>
              <a:t>h = height above “zero”.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Potential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r>
              <a:rPr lang="en-US" dirty="0" smtClean="0"/>
              <a:t>A 65kg hiker reaches the peak of Mt. Everest, which is 8800m above sea level. What is the hiker’s gravitational potential energy?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E</a:t>
            </a:r>
            <a:r>
              <a:rPr lang="en-US" baseline="-25000" dirty="0" err="1" smtClean="0"/>
              <a:t>g</a:t>
            </a:r>
            <a:r>
              <a:rPr lang="en-US" dirty="0" smtClean="0"/>
              <a:t> = ?</a:t>
            </a:r>
          </a:p>
          <a:p>
            <a:pPr>
              <a:buNone/>
            </a:pPr>
            <a:r>
              <a:rPr lang="en-US" dirty="0" smtClean="0"/>
              <a:t>m = 65kg</a:t>
            </a:r>
          </a:p>
          <a:p>
            <a:pPr>
              <a:buNone/>
            </a:pPr>
            <a:r>
              <a:rPr lang="en-US" dirty="0" smtClean="0"/>
              <a:t>g = 9.8m/s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h = 8800m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1905000"/>
            <a:ext cx="1596912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g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</a:t>
            </a:r>
            <a:r>
              <a:rPr lang="en-US" sz="2800" b="1" cap="none" spc="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mgh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2438400"/>
            <a:ext cx="3451586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g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=(65)(9.8)(8800)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3048000"/>
            <a:ext cx="2861682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err="1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g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=5,605,600 J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</a:t>
            </a:r>
            <a:r>
              <a:rPr lang="en-US" dirty="0" smtClean="0"/>
              <a:t>this is the energy that exists when elastic objects are stretched or compressed.</a:t>
            </a:r>
          </a:p>
          <a:p>
            <a:endParaRPr lang="en-US" dirty="0" smtClean="0"/>
          </a:p>
          <a:p>
            <a:r>
              <a:rPr lang="en-US" dirty="0" smtClean="0"/>
              <a:t>The “zero-point” for E</a:t>
            </a:r>
            <a:r>
              <a:rPr lang="en-US" baseline="-25000" dirty="0" smtClean="0"/>
              <a:t>s</a:t>
            </a:r>
            <a:r>
              <a:rPr lang="en-US" dirty="0" smtClean="0"/>
              <a:t> is when the object is in a relaxed state.</a:t>
            </a:r>
          </a:p>
          <a:p>
            <a:endParaRPr lang="en-US" dirty="0" smtClean="0"/>
          </a:p>
          <a:p>
            <a:r>
              <a:rPr lang="en-US" dirty="0" smtClean="0"/>
              <a:t>E</a:t>
            </a:r>
            <a:r>
              <a:rPr lang="en-US" baseline="-25000" dirty="0" smtClean="0"/>
              <a:t>s</a:t>
            </a:r>
            <a:r>
              <a:rPr lang="en-US" dirty="0" smtClean="0"/>
              <a:t> = ½k(</a:t>
            </a:r>
            <a:r>
              <a:rPr lang="el-GR" dirty="0" smtClean="0"/>
              <a:t>Δ</a:t>
            </a:r>
            <a:r>
              <a:rPr lang="en-US" dirty="0" smtClean="0"/>
              <a:t>x)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s</a:t>
            </a:r>
            <a:r>
              <a:rPr lang="en-US" dirty="0" smtClean="0"/>
              <a:t> = elastic potential energy</a:t>
            </a:r>
          </a:p>
          <a:p>
            <a:pPr lvl="1"/>
            <a:r>
              <a:rPr lang="en-US" dirty="0" smtClean="0"/>
              <a:t>k = spring constant (varies by object)</a:t>
            </a:r>
          </a:p>
          <a:p>
            <a:pPr lvl="1"/>
            <a:r>
              <a:rPr lang="el-GR" dirty="0" smtClean="0"/>
              <a:t>Δ</a:t>
            </a:r>
            <a:r>
              <a:rPr lang="en-US" dirty="0" smtClean="0"/>
              <a:t>x = distance “spring” is stretched/compressed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</a:t>
            </a:r>
            <a:r>
              <a:rPr lang="en-US" smtClean="0"/>
              <a:t>Potential Energy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r>
              <a:rPr lang="en-US" dirty="0" smtClean="0"/>
              <a:t>A spring that has a spring constant of 13.8 is compressed .05m. How much elastic potential energy is in the system?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</a:t>
            </a:r>
            <a:r>
              <a:rPr lang="en-US" baseline="-25000" dirty="0" smtClean="0"/>
              <a:t>s</a:t>
            </a:r>
            <a:r>
              <a:rPr lang="en-US" dirty="0" smtClean="0"/>
              <a:t> = ?</a:t>
            </a:r>
          </a:p>
          <a:p>
            <a:pPr>
              <a:buNone/>
            </a:pPr>
            <a:r>
              <a:rPr lang="en-US" dirty="0" smtClean="0"/>
              <a:t>k = 13.8 N/m</a:t>
            </a:r>
          </a:p>
          <a:p>
            <a:pPr>
              <a:buNone/>
            </a:pPr>
            <a:r>
              <a:rPr lang="en-US" dirty="0" err="1" smtClean="0"/>
              <a:t>Δx</a:t>
            </a:r>
            <a:r>
              <a:rPr lang="en-US" dirty="0" smtClean="0"/>
              <a:t> = .05m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1905000"/>
            <a:ext cx="2574744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s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=1/2k(</a:t>
            </a:r>
            <a:r>
              <a:rPr lang="el-GR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Δ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x)</a:t>
            </a:r>
            <a:r>
              <a:rPr lang="en-US" sz="2800" b="1" cap="none" spc="0" baseline="30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2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2362200"/>
            <a:ext cx="3650359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s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=(1/2)(13.8)(.05)</a:t>
            </a:r>
            <a:r>
              <a:rPr lang="en-US" sz="2800" b="1" cap="none" spc="0" baseline="30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2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2819400"/>
            <a:ext cx="4105612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s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=(1/2)(13.8)(.0025)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3352800"/>
            <a:ext cx="2265364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E</a:t>
            </a:r>
            <a:r>
              <a:rPr lang="en-US" sz="2800" b="1" cap="none" spc="0" baseline="-2500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s</a:t>
            </a:r>
            <a:r>
              <a:rPr lang="en-US" sz="2800" b="1" cap="none" spc="0" dirty="0" smtClean="0">
                <a:ln w="10541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effectLst/>
              </a:rPr>
              <a:t>=.01725 J</a:t>
            </a:r>
            <a:endParaRPr lang="en-US" sz="2800" b="1" cap="none" spc="0" baseline="3000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348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Energy</vt:lpstr>
      <vt:lpstr>Kinetic Energy</vt:lpstr>
      <vt:lpstr>Slide 3</vt:lpstr>
      <vt:lpstr>Gravitational Potential Energy</vt:lpstr>
      <vt:lpstr>Slide 5</vt:lpstr>
      <vt:lpstr>Elastic Potential Energy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FPS USER</dc:creator>
  <cp:lastModifiedBy>FPS USER</cp:lastModifiedBy>
  <cp:revision>8</cp:revision>
  <dcterms:created xsi:type="dcterms:W3CDTF">2012-02-01T19:52:51Z</dcterms:created>
  <dcterms:modified xsi:type="dcterms:W3CDTF">2012-02-01T23:58:53Z</dcterms:modified>
</cp:coreProperties>
</file>