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8" autoAdjust="0"/>
  </p:normalViewPr>
  <p:slideViewPr>
    <p:cSldViewPr>
      <p:cViewPr varScale="1">
        <p:scale>
          <a:sx n="88" d="100"/>
          <a:sy n="88" d="100"/>
        </p:scale>
        <p:origin x="-9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D4C6FD-087F-43A3-AB85-26D77B08B940}" type="datetimeFigureOut">
              <a:rPr lang="en-US" smtClean="0"/>
              <a:pPr/>
              <a:t>9/8/2011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0EBBB-B91E-4679-83DA-FF20B84720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550640-26FA-4AB6-8ACD-45B7DB09419E}"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D98AA3-7C4D-4FD0-AA03-A14BF3DAABFC}"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AB553A-4B21-4748-BF39-24BEFED9E40F}"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D7CB1D-823E-49EE-B9CA-881885A56655}" type="slidenum">
              <a:rPr lang="en-US"/>
              <a:pPr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58EE66-A7AC-483B-B805-357C37A89455}"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8EE66-A7AC-483B-B805-357C37A89455}"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8EE66-A7AC-483B-B805-357C37A89455}"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8EE66-A7AC-483B-B805-357C37A89455}"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8EE66-A7AC-483B-B805-357C37A89455}"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58EE66-A7AC-483B-B805-357C37A89455}" type="datetimeFigureOut">
              <a:rPr lang="en-US" smtClean="0"/>
              <a:pPr/>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58EE66-A7AC-483B-B805-357C37A89455}" type="datetimeFigureOut">
              <a:rPr lang="en-US" smtClean="0"/>
              <a:pPr/>
              <a:t>9/8/2011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8EE66-A7AC-483B-B805-357C37A89455}" type="datetimeFigureOut">
              <a:rPr lang="en-US" smtClean="0"/>
              <a:pPr/>
              <a:t>9/8/2011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8EE66-A7AC-483B-B805-357C37A89455}" type="datetimeFigureOut">
              <a:rPr lang="en-US" smtClean="0"/>
              <a:pPr/>
              <a:t>9/8/2011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8EE66-A7AC-483B-B805-357C37A89455}" type="datetimeFigureOut">
              <a:rPr lang="en-US" smtClean="0"/>
              <a:pPr/>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8EE66-A7AC-483B-B805-357C37A89455}" type="datetimeFigureOut">
              <a:rPr lang="en-US" smtClean="0"/>
              <a:pPr/>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4A70-06E2-4CB8-9034-948FB8F10B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8EE66-A7AC-483B-B805-357C37A89455}" type="datetimeFigureOut">
              <a:rPr lang="en-US" smtClean="0"/>
              <a:pPr/>
              <a:t>9/8/2011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14A70-06E2-4CB8-9034-948FB8F10B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143000"/>
            <a:ext cx="7772400" cy="5175504"/>
          </a:xfrm>
          <a:noFill/>
          <a:ln/>
        </p:spPr>
        <p:txBody>
          <a:bodyPr anchor="t">
            <a:noAutofit/>
          </a:bodyPr>
          <a:lstStyle/>
          <a:p>
            <a:pPr marR="9144" algn="l" fontAlgn="auto">
              <a:spcAft>
                <a:spcPts val="0"/>
              </a:spcAft>
              <a:defRPr/>
            </a:pPr>
            <a:r>
              <a:rPr lang="en-US" sz="6600" b="1" kern="1200" cap="all" dirty="0">
                <a:solidFill>
                  <a:schemeClr val="tx2">
                    <a:satMod val="200000"/>
                  </a:schemeClr>
                </a:solidFill>
                <a:effectLst>
                  <a:reflection blurRad="12700" stA="34000" endA="740" endPos="53000" dir="5400000" sy="-100000" algn="bl" rotWithShape="0"/>
                </a:effectLst>
                <a:latin typeface="+mj-lt"/>
                <a:ea typeface="+mj-ea"/>
                <a:cs typeface="+mj-cs"/>
              </a:rPr>
              <a:t>Dimensional Analysis</a:t>
            </a:r>
          </a:p>
        </p:txBody>
      </p:sp>
      <p:sp>
        <p:nvSpPr>
          <p:cNvPr id="8195" name="Subtitle 2"/>
          <p:cNvSpPr>
            <a:spLocks noGrp="1"/>
          </p:cNvSpPr>
          <p:nvPr>
            <p:ph type="subTitle" idx="4294967295"/>
          </p:nvPr>
        </p:nvSpPr>
        <p:spPr>
          <a:xfrm>
            <a:off x="457200" y="2641600"/>
            <a:ext cx="8229600" cy="1493838"/>
          </a:xfrm>
        </p:spPr>
        <p:txBody>
          <a:bodyPr lIns="100584" anchor="b"/>
          <a:lstStyle/>
          <a:p>
            <a:pPr marL="0" indent="0">
              <a:spcBef>
                <a:spcPct val="0"/>
              </a:spcBef>
              <a:buFont typeface="Wingdings" pitchFamily="2" charset="2"/>
              <a:buNone/>
            </a:pPr>
            <a:endParaRPr lang="en-US" sz="2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Dimensional Analysis</a:t>
            </a:r>
            <a:endParaRPr lang="en-US" dirty="0">
              <a:solidFill>
                <a:schemeClr val="tx2">
                  <a:satMod val="200000"/>
                </a:schemeClr>
              </a:solidFill>
            </a:endParaRPr>
          </a:p>
        </p:txBody>
      </p:sp>
      <p:sp>
        <p:nvSpPr>
          <p:cNvPr id="3" name="Content Placeholder 2"/>
          <p:cNvSpPr>
            <a:spLocks noGrp="1"/>
          </p:cNvSpPr>
          <p:nvPr>
            <p:ph idx="1"/>
          </p:nvPr>
        </p:nvSpPr>
        <p:spPr>
          <a:xfrm>
            <a:off x="609600" y="1371600"/>
            <a:ext cx="7772400" cy="5073650"/>
          </a:xfrm>
        </p:spPr>
        <p:txBody>
          <a:bodyPr/>
          <a:lstStyle/>
          <a:p>
            <a:r>
              <a:rPr lang="en-US" dirty="0" smtClean="0"/>
              <a:t>What happens when you divide a number by itself?</a:t>
            </a:r>
          </a:p>
          <a:p>
            <a:r>
              <a:rPr lang="en-US" dirty="0" smtClean="0"/>
              <a:t>What happens when you divide a unit by itself?</a:t>
            </a:r>
          </a:p>
          <a:p>
            <a:r>
              <a:rPr lang="en-US" dirty="0" smtClean="0"/>
              <a:t>In both cases, you get the number 1. </a:t>
            </a:r>
          </a:p>
          <a:p>
            <a:r>
              <a:rPr lang="en-US" dirty="0" smtClean="0"/>
              <a:t>Dimensional analysis involves multiplication and division. </a:t>
            </a:r>
          </a:p>
          <a:p>
            <a:pPr lvl="1"/>
            <a:r>
              <a:rPr lang="en-US" dirty="0" smtClean="0"/>
              <a:t>Focus on cancelation of UNITS</a:t>
            </a:r>
          </a:p>
          <a:p>
            <a:pPr lvl="1"/>
            <a:r>
              <a:rPr lang="en-US" dirty="0" smtClean="0"/>
              <a:t>Just another method of unit conversion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Conversion factors</a:t>
            </a:r>
            <a:endParaRPr lang="en-US" dirty="0">
              <a:solidFill>
                <a:schemeClr val="tx2">
                  <a:satMod val="200000"/>
                </a:schemeClr>
              </a:solidFill>
            </a:endParaRPr>
          </a:p>
        </p:txBody>
      </p:sp>
      <p:sp>
        <p:nvSpPr>
          <p:cNvPr id="3" name="Content Placeholder 2"/>
          <p:cNvSpPr>
            <a:spLocks noGrp="1"/>
          </p:cNvSpPr>
          <p:nvPr>
            <p:ph idx="1"/>
          </p:nvPr>
        </p:nvSpPr>
        <p:spPr>
          <a:xfrm>
            <a:off x="838200" y="1295400"/>
            <a:ext cx="7772400" cy="4572000"/>
          </a:xfrm>
        </p:spPr>
        <p:txBody>
          <a:bodyPr/>
          <a:lstStyle/>
          <a:p>
            <a:r>
              <a:rPr lang="en-US" dirty="0" smtClean="0"/>
              <a:t>To convert between units: </a:t>
            </a:r>
          </a:p>
          <a:p>
            <a:r>
              <a:rPr lang="en-US" dirty="0" smtClean="0"/>
              <a:t>Figure out what CONVERSION FACTOR you need to perform your calculation</a:t>
            </a:r>
          </a:p>
          <a:p>
            <a:pPr lvl="1"/>
            <a:r>
              <a:rPr lang="en-US" dirty="0" smtClean="0"/>
              <a:t>Conversion factors – take a definition and turn it into a fraction equal to one – for example:</a:t>
            </a:r>
          </a:p>
          <a:p>
            <a:pPr marL="1143000" lvl="2"/>
            <a:r>
              <a:rPr lang="en-US" dirty="0" smtClean="0"/>
              <a:t>There are 12 inches in 1 foot</a:t>
            </a:r>
          </a:p>
          <a:p>
            <a:pPr marL="1143000" lvl="2"/>
            <a:r>
              <a:rPr lang="en-US" u="sng" dirty="0" smtClean="0"/>
              <a:t>12 inches    </a:t>
            </a:r>
            <a:r>
              <a:rPr lang="en-US" dirty="0" smtClean="0"/>
              <a:t>     or      </a:t>
            </a:r>
            <a:r>
              <a:rPr lang="en-US" u="sng" dirty="0" smtClean="0"/>
              <a:t>1 foot</a:t>
            </a:r>
            <a:endParaRPr lang="en-US" dirty="0" smtClean="0"/>
          </a:p>
          <a:p>
            <a:pPr lvl="1">
              <a:buFont typeface="Wingdings" pitchFamily="2" charset="2"/>
              <a:buNone/>
            </a:pPr>
            <a:r>
              <a:rPr lang="en-US" dirty="0" smtClean="0"/>
              <a:t>		</a:t>
            </a:r>
            <a:r>
              <a:rPr lang="en-US" sz="2400" dirty="0" smtClean="0"/>
              <a:t>     1 foot                  12 inches</a:t>
            </a:r>
          </a:p>
          <a:p>
            <a:pPr>
              <a:buFont typeface="Wingdings" pitchFamily="2" charset="2"/>
              <a:buNone/>
            </a:pPr>
            <a:endParaRPr lang="en-US" dirty="0" smtClean="0"/>
          </a:p>
          <a:p>
            <a:pPr>
              <a:buFont typeface="Wingdings" pitchFamily="2" charset="2"/>
              <a:buNone/>
            </a:pPr>
            <a:endParaRPr lang="en-US" sz="2800" dirty="0" smtClean="0">
              <a:solidFill>
                <a:schemeClr val="tx2"/>
              </a:solidFill>
            </a:endParaRPr>
          </a:p>
          <a:p>
            <a:pPr lvl="1">
              <a:buFont typeface="Wingdings" pitchFamily="2" charset="2"/>
              <a:buNone/>
            </a:pPr>
            <a:endParaRPr lang="en-US"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Example </a:t>
            </a:r>
            <a:r>
              <a:rPr lang="en-US" dirty="0" smtClean="0">
                <a:solidFill>
                  <a:schemeClr val="tx2">
                    <a:satMod val="200000"/>
                  </a:schemeClr>
                </a:solidFill>
              </a:rPr>
              <a:t>of dimensional analysis</a:t>
            </a:r>
            <a:endParaRPr lang="en-US" dirty="0">
              <a:solidFill>
                <a:schemeClr val="tx2">
                  <a:satMod val="200000"/>
                </a:schemeClr>
              </a:solidFill>
            </a:endParaRPr>
          </a:p>
        </p:txBody>
      </p:sp>
      <p:sp>
        <p:nvSpPr>
          <p:cNvPr id="13315" name="Content Placeholder 2"/>
          <p:cNvSpPr>
            <a:spLocks noGrp="1"/>
          </p:cNvSpPr>
          <p:nvPr>
            <p:ph idx="1"/>
          </p:nvPr>
        </p:nvSpPr>
        <p:spPr/>
        <p:txBody>
          <a:bodyPr/>
          <a:lstStyle/>
          <a:p>
            <a:r>
              <a:rPr lang="en-US" dirty="0" smtClean="0"/>
              <a:t>Convert 2.6 km to mm</a:t>
            </a:r>
          </a:p>
          <a:p>
            <a:pPr lvl="1"/>
            <a:r>
              <a:rPr lang="en-US" dirty="0" smtClean="0"/>
              <a:t>First- what is the desired unit?  </a:t>
            </a:r>
          </a:p>
          <a:p>
            <a:pPr lvl="2"/>
            <a:r>
              <a:rPr lang="en-US" dirty="0" smtClean="0"/>
              <a:t>Answer- mm</a:t>
            </a:r>
          </a:p>
          <a:p>
            <a:pPr lvl="1"/>
            <a:r>
              <a:rPr lang="en-US" dirty="0" smtClean="0"/>
              <a:t>Second- how </a:t>
            </a:r>
            <a:r>
              <a:rPr lang="en-US" dirty="0" smtClean="0"/>
              <a:t>do </a:t>
            </a:r>
            <a:r>
              <a:rPr lang="en-US" dirty="0" smtClean="0"/>
              <a:t>we get from </a:t>
            </a:r>
            <a:r>
              <a:rPr lang="en-US" dirty="0" smtClean="0"/>
              <a:t>km </a:t>
            </a:r>
            <a:r>
              <a:rPr lang="en-US" dirty="0" smtClean="0"/>
              <a:t>to mm?</a:t>
            </a:r>
          </a:p>
          <a:p>
            <a:pPr lvl="2"/>
            <a:r>
              <a:rPr lang="en-US" dirty="0" smtClean="0"/>
              <a:t>We know that 1 km = 1000 m</a:t>
            </a:r>
          </a:p>
          <a:p>
            <a:pPr lvl="2"/>
            <a:r>
              <a:rPr lang="en-US" dirty="0" smtClean="0"/>
              <a:t>We know that 1 m = 1000 </a:t>
            </a:r>
            <a:r>
              <a:rPr lang="en-US" dirty="0" smtClean="0"/>
              <a:t>mm</a:t>
            </a:r>
            <a:endParaRPr lang="en-US" dirty="0" smtClean="0"/>
          </a:p>
        </p:txBody>
      </p:sp>
      <p:sp>
        <p:nvSpPr>
          <p:cNvPr id="10" name="Rectangle 9"/>
          <p:cNvSpPr/>
          <p:nvPr/>
        </p:nvSpPr>
        <p:spPr>
          <a:xfrm>
            <a:off x="228601" y="4572000"/>
            <a:ext cx="18288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2.6 km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cxnSp>
        <p:nvCxnSpPr>
          <p:cNvPr id="14" name="Straight Connector 13"/>
          <p:cNvCxnSpPr/>
          <p:nvPr/>
        </p:nvCxnSpPr>
        <p:spPr>
          <a:xfrm>
            <a:off x="228600" y="525780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057400" y="5334000"/>
            <a:ext cx="18288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1 km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sp>
        <p:nvSpPr>
          <p:cNvPr id="16" name="Rectangle 15"/>
          <p:cNvSpPr/>
          <p:nvPr/>
        </p:nvSpPr>
        <p:spPr>
          <a:xfrm>
            <a:off x="2133600" y="4495800"/>
            <a:ext cx="19050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1000 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sp>
        <p:nvSpPr>
          <p:cNvPr id="17" name="Rectangle 16"/>
          <p:cNvSpPr/>
          <p:nvPr/>
        </p:nvSpPr>
        <p:spPr>
          <a:xfrm>
            <a:off x="3962400" y="4495800"/>
            <a:ext cx="23622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1000 mm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sp>
        <p:nvSpPr>
          <p:cNvPr id="18" name="Rectangle 17"/>
          <p:cNvSpPr/>
          <p:nvPr/>
        </p:nvSpPr>
        <p:spPr>
          <a:xfrm>
            <a:off x="4038600" y="5257800"/>
            <a:ext cx="18288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1 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cxnSp>
        <p:nvCxnSpPr>
          <p:cNvPr id="22" name="Straight Connector 21"/>
          <p:cNvCxnSpPr/>
          <p:nvPr/>
        </p:nvCxnSpPr>
        <p:spPr>
          <a:xfrm rot="5400000">
            <a:off x="1409700" y="5295900"/>
            <a:ext cx="1447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314700" y="5295900"/>
            <a:ext cx="1447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629400" y="4876800"/>
            <a:ext cx="2514600" cy="1446550"/>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2,600,000 mm</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sp>
        <p:nvSpPr>
          <p:cNvPr id="25" name="Rectangle 24"/>
          <p:cNvSpPr/>
          <p:nvPr/>
        </p:nvSpPr>
        <p:spPr>
          <a:xfrm>
            <a:off x="6324600" y="4876800"/>
            <a:ext cx="457200" cy="769441"/>
          </a:xfrm>
          <a:prstGeom prst="rect">
            <a:avLst/>
          </a:prstGeom>
          <a:noFill/>
        </p:spPr>
        <p:txBody>
          <a:bodyPr wrap="square" lIns="91440" tIns="45720" rIns="91440" bIns="45720">
            <a:spAutoFit/>
          </a:bodyPr>
          <a:lstStyle/>
          <a:p>
            <a:pPr algn="ctr"/>
            <a:r>
              <a:rPr lang="en-US" sz="4400" b="1" dirty="0" smtClean="0">
                <a:ln w="12700">
                  <a:solidFill>
                    <a:schemeClr val="tx1"/>
                  </a:solidFill>
                  <a:prstDash val="solid"/>
                </a:ln>
                <a:effectLst>
                  <a:outerShdw blurRad="41275" dist="20320" dir="1800000" algn="tl" rotWithShape="0">
                    <a:srgbClr val="000000">
                      <a:alpha val="40000"/>
                    </a:srgbClr>
                  </a:outerShdw>
                </a:effectLst>
              </a:rPr>
              <a:t>=</a:t>
            </a:r>
            <a:endParaRPr lang="en-US" sz="4400" b="1" dirty="0">
              <a:ln w="12700">
                <a:solidFill>
                  <a:schemeClr val="tx1"/>
                </a:solidFill>
                <a:prstDash val="solid"/>
              </a:ln>
              <a:effectLst>
                <a:outerShdw blurRad="41275" dist="20320" dir="1800000" algn="tl" rotWithShape="0">
                  <a:srgbClr val="000000">
                    <a:alpha val="40000"/>
                  </a:srgbClr>
                </a:outerShdw>
              </a:effectLst>
            </a:endParaRPr>
          </a:p>
        </p:txBody>
      </p:sp>
      <p:sp>
        <p:nvSpPr>
          <p:cNvPr id="26" name="Diagonal Stripe 25"/>
          <p:cNvSpPr/>
          <p:nvPr/>
        </p:nvSpPr>
        <p:spPr>
          <a:xfrm>
            <a:off x="1143000" y="4876800"/>
            <a:ext cx="914400" cy="304800"/>
          </a:xfrm>
          <a:prstGeom prst="diagStripe">
            <a:avLst/>
          </a:prstGeom>
          <a:solidFill>
            <a:schemeClr val="accent2">
              <a:lumMod val="60000"/>
              <a:lumOff val="4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Diagonal Stripe 26"/>
          <p:cNvSpPr/>
          <p:nvPr/>
        </p:nvSpPr>
        <p:spPr>
          <a:xfrm>
            <a:off x="2819400" y="5638800"/>
            <a:ext cx="914400" cy="304800"/>
          </a:xfrm>
          <a:prstGeom prst="diagStripe">
            <a:avLst/>
          </a:prstGeom>
          <a:solidFill>
            <a:schemeClr val="accent2">
              <a:lumMod val="60000"/>
              <a:lumOff val="4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Diagonal Stripe 28"/>
          <p:cNvSpPr/>
          <p:nvPr/>
        </p:nvSpPr>
        <p:spPr>
          <a:xfrm>
            <a:off x="3505200" y="4800600"/>
            <a:ext cx="609600" cy="228600"/>
          </a:xfrm>
          <a:prstGeom prst="diagStripe">
            <a:avLst/>
          </a:prstGeom>
          <a:solidFill>
            <a:schemeClr val="accent2">
              <a:lumMod val="60000"/>
              <a:lumOff val="4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iagonal Stripe 29"/>
          <p:cNvSpPr/>
          <p:nvPr/>
        </p:nvSpPr>
        <p:spPr>
          <a:xfrm>
            <a:off x="4953000" y="5562600"/>
            <a:ext cx="609600" cy="228600"/>
          </a:xfrm>
          <a:prstGeom prst="diagStripe">
            <a:avLst/>
          </a:prstGeom>
          <a:solidFill>
            <a:schemeClr val="accent2">
              <a:lumMod val="60000"/>
              <a:lumOff val="4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Effect transition="in" filter="wipe(down)">
                                      <p:cBhvr>
                                        <p:cTn id="13" dur="500"/>
                                        <p:tgtEl>
                                          <p:spTgt spid="1331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wipe(down)">
                                      <p:cBhvr>
                                        <p:cTn id="18" dur="500"/>
                                        <p:tgtEl>
                                          <p:spTgt spid="133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dissolve">
                                      <p:cBhvr>
                                        <p:cTn id="23" dur="500"/>
                                        <p:tgtEl>
                                          <p:spTgt spid="133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Effect transition="in" filter="dissolve">
                                      <p:cBhvr>
                                        <p:cTn id="28" dur="500"/>
                                        <p:tgtEl>
                                          <p:spTgt spid="13315">
                                            <p:txEl>
                                              <p:pRg st="4" end="4"/>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Effect transition="in" filter="dissolve">
                                      <p:cBhvr>
                                        <p:cTn id="31" dur="500"/>
                                        <p:tgtEl>
                                          <p:spTgt spid="1331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par>
                                <p:cTn id="37" presetID="9"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dissolve">
                                      <p:cBhvr>
                                        <p:cTn id="39" dur="500"/>
                                        <p:tgtEl>
                                          <p:spTgt spid="22"/>
                                        </p:tgtEl>
                                      </p:cBhvr>
                                    </p:animEffect>
                                  </p:childTnLst>
                                </p:cTn>
                              </p:par>
                              <p:par>
                                <p:cTn id="40" presetID="9"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dissolv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slide(fromBottom)">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slide(fromBottom)">
                                      <p:cBhvr>
                                        <p:cTn id="52" dur="500"/>
                                        <p:tgtEl>
                                          <p:spTgt spid="16"/>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slide(fromTop)">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slide(fromBottom)">
                                      <p:cBhvr>
                                        <p:cTn id="60" dur="500"/>
                                        <p:tgtEl>
                                          <p:spTgt spid="17"/>
                                        </p:tgtEl>
                                      </p:cBhvr>
                                    </p:animEffect>
                                  </p:childTnLst>
                                </p:cTn>
                              </p:par>
                              <p:par>
                                <p:cTn id="61" presetID="12" presetClass="entr" presetSubtype="1"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slide(fromTop)">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26"/>
                                        </p:tgtEl>
                                        <p:attrNameLst>
                                          <p:attrName>ppt_y</p:attrName>
                                        </p:attrNameLst>
                                      </p:cBhvr>
                                      <p:tavLst>
                                        <p:tav tm="0">
                                          <p:val>
                                            <p:strVal val="#ppt_y"/>
                                          </p:val>
                                        </p:tav>
                                        <p:tav tm="100000">
                                          <p:val>
                                            <p:strVal val="#ppt_y"/>
                                          </p:val>
                                        </p:tav>
                                      </p:tavLst>
                                    </p:anim>
                                  </p:childTnLst>
                                </p:cTn>
                              </p:par>
                              <p:par>
                                <p:cTn id="72" presetID="39" presetClass="entr" presetSubtype="0" accel="10000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75"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76"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77"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9" presetClass="entr" presetSubtype="0" accel="100000"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83"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84"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85" dur="500" fill="hold"/>
                                        <p:tgtEl>
                                          <p:spTgt spid="29"/>
                                        </p:tgtEl>
                                        <p:attrNameLst>
                                          <p:attrName>ppt_y</p:attrName>
                                        </p:attrNameLst>
                                      </p:cBhvr>
                                      <p:tavLst>
                                        <p:tav tm="0">
                                          <p:val>
                                            <p:strVal val="#ppt_y"/>
                                          </p:val>
                                        </p:tav>
                                        <p:tav tm="100000">
                                          <p:val>
                                            <p:strVal val="#ppt_y"/>
                                          </p:val>
                                        </p:tav>
                                      </p:tavLst>
                                    </p:anim>
                                  </p:childTnLst>
                                </p:cTn>
                              </p:par>
                              <p:par>
                                <p:cTn id="86" presetID="39" presetClass="entr" presetSubtype="0" accel="100000"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 calcmode="lin" valueType="num">
                                      <p:cBhvr>
                                        <p:cTn id="88"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2" presetClass="entr" presetSubtype="8" fill="hold" grpId="1"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slide(fromLeft)">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8"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slide(fromLeft)">
                                      <p:cBhvr>
                                        <p:cTn id="10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17" grpId="0"/>
      <p:bldP spid="18" grpId="0"/>
      <p:bldP spid="24" grpId="0"/>
      <p:bldP spid="25" grpId="1"/>
      <p:bldP spid="26" grpId="0" animBg="1"/>
      <p:bldP spid="27" grpId="0" animBg="1"/>
      <p:bldP spid="29"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990" name="Group 190"/>
          <p:cNvGraphicFramePr>
            <a:graphicFrameLocks noGrp="1"/>
          </p:cNvGraphicFramePr>
          <p:nvPr/>
        </p:nvGraphicFramePr>
        <p:xfrm>
          <a:off x="174625" y="496888"/>
          <a:ext cx="8834438" cy="4998720"/>
        </p:xfrm>
        <a:graphic>
          <a:graphicData uri="http://schemas.openxmlformats.org/drawingml/2006/table">
            <a:tbl>
              <a:tblPr/>
              <a:tblGrid>
                <a:gridCol w="1014413"/>
                <a:gridCol w="565150"/>
                <a:gridCol w="1682750"/>
                <a:gridCol w="2206625"/>
                <a:gridCol w="798512"/>
                <a:gridCol w="2566988"/>
              </a:tblGrid>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mega-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million</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kilo-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thousand</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kilograms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deci-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tenth</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1/10 = 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dm</a:t>
                      </a:r>
                      <a:r>
                        <a:rPr kumimoji="0" lang="en-US" sz="2400" b="0" i="0" u="none" strike="noStrike" cap="none" normalizeH="0" baseline="30000" smtClean="0">
                          <a:ln>
                            <a:noFill/>
                          </a:ln>
                          <a:solidFill>
                            <a:schemeClr val="tx1"/>
                          </a:solidFill>
                          <a:effectLst/>
                          <a:latin typeface="Arial Narrow" pitchFamily="34" charset="0"/>
                        </a:rPr>
                        <a:t>3</a:t>
                      </a:r>
                      <a:r>
                        <a:rPr kumimoji="0" lang="en-US" sz="2400" b="0" i="0" u="none" strike="noStrike" cap="none" normalizeH="0" baseline="0" smtClean="0">
                          <a:ln>
                            <a:noFill/>
                          </a:ln>
                          <a:solidFill>
                            <a:schemeClr val="tx1"/>
                          </a:solidFill>
                          <a:effectLst/>
                          <a:latin typeface="Arial Narrow" pitchFamily="34" charset="0"/>
                        </a:rPr>
                        <a:t>=liter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centi-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hundredth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1/100 = 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cm=centimeter</a:t>
                      </a:r>
                      <a:br>
                        <a:rPr kumimoji="0" lang="en-US" sz="2400" b="0" i="0" u="none" strike="noStrike" cap="none" normalizeH="0" baseline="0" smtClean="0">
                          <a:ln>
                            <a:noFill/>
                          </a:ln>
                          <a:solidFill>
                            <a:schemeClr val="tx1"/>
                          </a:solidFill>
                          <a:effectLst/>
                          <a:latin typeface="Arial Narrow" pitchFamily="34" charset="0"/>
                        </a:rPr>
                      </a:br>
                      <a:r>
                        <a:rPr kumimoji="0" lang="en-US" sz="2400" b="0" i="0" u="none" strike="noStrike" cap="none" normalizeH="0" baseline="0" smtClean="0">
                          <a:ln>
                            <a:noFill/>
                          </a:ln>
                          <a:solidFill>
                            <a:schemeClr val="tx1"/>
                          </a:solidFill>
                          <a:effectLst/>
                          <a:latin typeface="Arial Narrow" pitchFamily="34" charset="0"/>
                        </a:rPr>
                        <a:t>cc=cubic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milli-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thousandth</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1/1000 = 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mg=milligram</a:t>
                      </a:r>
                      <a:br>
                        <a:rPr kumimoji="0" lang="en-US" sz="2400" b="0" i="0" u="none" strike="noStrike" cap="none" normalizeH="0" baseline="0" smtClean="0">
                          <a:ln>
                            <a:noFill/>
                          </a:ln>
                          <a:solidFill>
                            <a:schemeClr val="tx1"/>
                          </a:solidFill>
                          <a:effectLst/>
                          <a:latin typeface="Arial Narrow" pitchFamily="34" charset="0"/>
                        </a:rPr>
                      </a:br>
                      <a:r>
                        <a:rPr kumimoji="0" lang="en-US" sz="2400" b="0" i="0" u="none" strike="noStrike" cap="none" normalizeH="0" baseline="0" smtClean="0">
                          <a:ln>
                            <a:noFill/>
                          </a:ln>
                          <a:solidFill>
                            <a:schemeClr val="tx1"/>
                          </a:solidFill>
                          <a:effectLst/>
                          <a:latin typeface="Arial Narrow" pitchFamily="34" charset="0"/>
                        </a:rPr>
                        <a:t>mL=milliliter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micro-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millionth</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1/1,000,000</a:t>
                      </a:r>
                      <a:br>
                        <a:rPr kumimoji="0" lang="en-US" sz="2400" b="0" i="0" u="none" strike="noStrike" cap="none" normalizeH="0" baseline="0" smtClean="0">
                          <a:ln>
                            <a:noFill/>
                          </a:ln>
                          <a:solidFill>
                            <a:schemeClr val="tx1"/>
                          </a:solidFill>
                          <a:effectLst/>
                          <a:latin typeface="Arial Narrow" pitchFamily="34" charset="0"/>
                        </a:rPr>
                      </a:br>
                      <a:r>
                        <a:rPr kumimoji="0" lang="en-US" sz="2400" b="0" i="0" u="none" strike="noStrike" cap="none" normalizeH="0" baseline="0" smtClean="0">
                          <a:ln>
                            <a:noFill/>
                          </a:ln>
                          <a:solidFill>
                            <a:schemeClr val="tx1"/>
                          </a:solidFill>
                          <a:effectLst/>
                          <a:latin typeface="Arial Narrow" pitchFamily="34" charset="0"/>
                        </a:rPr>
                        <a:t>= 0.000001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µg=microgram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nano-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billionth</a:t>
                      </a:r>
                      <a:endParaRPr kumimoji="0" lang="en-US" sz="2400" b="0" i="0" u="none" strike="noStrike" cap="none" normalizeH="0" baseline="3000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1/1,000,000,000</a:t>
                      </a:r>
                      <a:br>
                        <a:rPr kumimoji="0" lang="en-US" sz="2000" b="0" i="0" u="none" strike="noStrike" cap="none" normalizeH="0" baseline="0" smtClean="0">
                          <a:ln>
                            <a:noFill/>
                          </a:ln>
                          <a:solidFill>
                            <a:schemeClr val="tx1"/>
                          </a:solidFill>
                          <a:effectLst/>
                          <a:latin typeface="Arial Narrow" pitchFamily="34" charset="0"/>
                        </a:rPr>
                      </a:br>
                      <a:r>
                        <a:rPr kumimoji="0" lang="en-US" sz="2000" b="0" i="0" u="none" strike="noStrike" cap="none" normalizeH="0" baseline="0" smtClean="0">
                          <a:ln>
                            <a:noFill/>
                          </a:ln>
                          <a:solidFill>
                            <a:schemeClr val="tx1"/>
                          </a:solidFill>
                          <a:effectLst/>
                          <a:latin typeface="Arial Narrow" pitchFamily="34" charset="0"/>
                        </a:rPr>
                        <a:t>= 0.000000001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10</a:t>
                      </a:r>
                      <a:r>
                        <a:rPr kumimoji="0" lang="en-US" sz="2400" b="0" i="0" u="none" strike="noStrike" cap="none" normalizeH="0" baseline="30000" smtClean="0">
                          <a:ln>
                            <a:noFill/>
                          </a:ln>
                          <a:solidFill>
                            <a:schemeClr val="tx1"/>
                          </a:solidFill>
                          <a:effectLst/>
                          <a:latin typeface="Arial Narrow"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Narrow" pitchFamily="34" charset="0"/>
                        </a:rPr>
                        <a:t>nm=nanometers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963" name="Text Box 163"/>
          <p:cNvSpPr txBox="1">
            <a:spLocks noChangeArrowheads="1"/>
          </p:cNvSpPr>
          <p:nvPr/>
        </p:nvSpPr>
        <p:spPr bwMode="auto">
          <a:xfrm>
            <a:off x="6127750" y="123825"/>
            <a:ext cx="2809875" cy="396875"/>
          </a:xfrm>
          <a:prstGeom prst="rect">
            <a:avLst/>
          </a:prstGeom>
          <a:noFill/>
          <a:ln w="9525">
            <a:noFill/>
            <a:miter lim="800000"/>
            <a:headEnd/>
            <a:tailEnd/>
          </a:ln>
          <a:effectLst/>
        </p:spPr>
        <p:txBody>
          <a:bodyPr>
            <a:spAutoFit/>
          </a:bodyPr>
          <a:lstStyle/>
          <a:p>
            <a:pPr algn="ctr">
              <a:spcBef>
                <a:spcPct val="50000"/>
              </a:spcBef>
            </a:pPr>
            <a:r>
              <a:rPr lang="en-US" sz="2000"/>
              <a:t>Examples</a:t>
            </a:r>
          </a:p>
        </p:txBody>
      </p:sp>
      <p:sp>
        <p:nvSpPr>
          <p:cNvPr id="76964" name="Text Box 164"/>
          <p:cNvSpPr txBox="1">
            <a:spLocks noChangeArrowheads="1"/>
          </p:cNvSpPr>
          <p:nvPr/>
        </p:nvSpPr>
        <p:spPr bwMode="auto">
          <a:xfrm>
            <a:off x="315913" y="5618163"/>
            <a:ext cx="8828087" cy="996950"/>
          </a:xfrm>
          <a:prstGeom prst="rect">
            <a:avLst/>
          </a:prstGeom>
          <a:noFill/>
          <a:ln w="9525">
            <a:noFill/>
            <a:miter lim="800000"/>
            <a:headEnd/>
            <a:tailEnd/>
          </a:ln>
          <a:effectLst/>
        </p:spPr>
        <p:txBody>
          <a:bodyPr>
            <a:spAutoFit/>
          </a:bodyPr>
          <a:lstStyle/>
          <a:p>
            <a:pPr>
              <a:lnSpc>
                <a:spcPct val="110000"/>
              </a:lnSpc>
              <a:spcBef>
                <a:spcPct val="50000"/>
              </a:spcBef>
            </a:pPr>
            <a:r>
              <a:rPr lang="en-US"/>
              <a:t>Metric facts:  1 cubic centimeter = 1 milliliter (1 cc=1mL)</a:t>
            </a:r>
            <a:br>
              <a:rPr lang="en-US"/>
            </a:br>
            <a:r>
              <a:rPr lang="en-US"/>
              <a:t>Liter = 1 cubic decimeter = 1,000 cubic centimeters = 1,000 milliliters</a:t>
            </a:r>
            <a:br>
              <a:rPr lang="en-US"/>
            </a:br>
            <a:r>
              <a:rPr lang="en-US"/>
              <a:t>Lower case “m” stands for meter or “milli”.  Capital “L” for liter.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marsSharp"/>
          <p:cNvPicPr>
            <a:picLocks noChangeAspect="1" noChangeArrowheads="1"/>
          </p:cNvPicPr>
          <p:nvPr/>
        </p:nvPicPr>
        <p:blipFill>
          <a:blip r:embed="rId2" cstate="print"/>
          <a:srcRect/>
          <a:stretch>
            <a:fillRect/>
          </a:stretch>
        </p:blipFill>
        <p:spPr bwMode="auto">
          <a:xfrm>
            <a:off x="0" y="0"/>
            <a:ext cx="9143999" cy="7620000"/>
          </a:xfrm>
          <a:prstGeom prst="rect">
            <a:avLst/>
          </a:prstGeom>
          <a:noFill/>
        </p:spPr>
      </p:pic>
      <p:sp>
        <p:nvSpPr>
          <p:cNvPr id="23555" name="Rectangle 3"/>
          <p:cNvSpPr>
            <a:spLocks noGrp="1" noChangeArrowheads="1"/>
          </p:cNvSpPr>
          <p:nvPr>
            <p:ph type="body" idx="1"/>
          </p:nvPr>
        </p:nvSpPr>
        <p:spPr>
          <a:xfrm>
            <a:off x="314325" y="334963"/>
            <a:ext cx="8613775" cy="5972175"/>
          </a:xfrm>
          <a:effectLst>
            <a:outerShdw dist="28398" dir="3806097" algn="ctr" rotWithShape="0">
              <a:schemeClr val="tx1"/>
            </a:outerShdw>
          </a:effectLst>
        </p:spPr>
        <p:txBody>
          <a:bodyPr/>
          <a:lstStyle/>
          <a:p>
            <a:pPr marL="228600" indent="-228600">
              <a:lnSpc>
                <a:spcPct val="90000"/>
              </a:lnSpc>
            </a:pPr>
            <a:r>
              <a:rPr lang="en-US" dirty="0">
                <a:solidFill>
                  <a:schemeClr val="bg1"/>
                </a:solidFill>
                <a:latin typeface="Arial Narrow" pitchFamily="34" charset="0"/>
              </a:rPr>
              <a:t>The loss of the </a:t>
            </a:r>
            <a:r>
              <a:rPr lang="en-US" dirty="0" smtClean="0">
                <a:solidFill>
                  <a:schemeClr val="bg1"/>
                </a:solidFill>
                <a:latin typeface="Arial Narrow" pitchFamily="34" charset="0"/>
              </a:rPr>
              <a:t> </a:t>
            </a:r>
            <a:r>
              <a:rPr lang="en-US" dirty="0">
                <a:solidFill>
                  <a:schemeClr val="bg1"/>
                </a:solidFill>
                <a:latin typeface="Arial Narrow" pitchFamily="34" charset="0"/>
              </a:rPr>
              <a:t>Mars Climate Orbiter on September 23, 1999, was a most unfortunate and highly avoidable event. </a:t>
            </a:r>
          </a:p>
          <a:p>
            <a:pPr marL="228600" indent="-228600">
              <a:lnSpc>
                <a:spcPct val="90000"/>
              </a:lnSpc>
            </a:pPr>
            <a:r>
              <a:rPr lang="en-US" dirty="0">
                <a:solidFill>
                  <a:schemeClr val="bg1"/>
                </a:solidFill>
                <a:latin typeface="Arial Narrow" pitchFamily="34" charset="0"/>
              </a:rPr>
              <a:t>The cause of the mishap has been traced to a mix-up over units. Preliminary findings indicated that one team used English units (e.g., inches, feet and pounds) while the other used metric units for maneuvers required to place the spacecraft in the proper Mars orbit. </a:t>
            </a:r>
          </a:p>
          <a:p>
            <a:pPr marL="228600" indent="-228600">
              <a:lnSpc>
                <a:spcPct val="90000"/>
              </a:lnSpc>
            </a:pPr>
            <a:r>
              <a:rPr lang="en-US" dirty="0">
                <a:solidFill>
                  <a:schemeClr val="bg1"/>
                </a:solidFill>
                <a:latin typeface="Arial Narrow" pitchFamily="34" charset="0"/>
              </a:rPr>
              <a:t>The 'root cause' of the loss of the spacecraft was the failed translation of English units into metric units.</a:t>
            </a:r>
          </a:p>
          <a:p>
            <a:pPr marL="228600" indent="-228600">
              <a:lnSpc>
                <a:spcPct val="90000"/>
              </a:lnSpc>
            </a:pPr>
            <a:r>
              <a:rPr lang="en-US" dirty="0">
                <a:solidFill>
                  <a:schemeClr val="bg1"/>
                </a:solidFill>
                <a:latin typeface="Arial Narrow" pitchFamily="34" charset="0"/>
              </a:rPr>
              <a:t>For nearly three centuries, engineers and scientists have been struggling with English units.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20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20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20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332</Words>
  <Application>Microsoft Office PowerPoint</Application>
  <PresentationFormat>On-screen Show (4:3)</PresentationFormat>
  <Paragraphs>81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Dimensional Analysis</vt:lpstr>
      <vt:lpstr>Dimensional Analysis</vt:lpstr>
      <vt:lpstr>Conversion factors</vt:lpstr>
      <vt:lpstr>Example of dimensional analysis</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Dimensional Analysis</dc:title>
  <dc:creator>Administrator</dc:creator>
  <cp:lastModifiedBy>Administrator</cp:lastModifiedBy>
  <cp:revision>4</cp:revision>
  <dcterms:created xsi:type="dcterms:W3CDTF">2011-09-08T12:47:34Z</dcterms:created>
  <dcterms:modified xsi:type="dcterms:W3CDTF">2011-09-08T15:07:48Z</dcterms:modified>
</cp:coreProperties>
</file>