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6" r:id="rId2"/>
    <p:sldId id="265" r:id="rId3"/>
    <p:sldId id="266" r:id="rId4"/>
    <p:sldId id="267" r:id="rId5"/>
    <p:sldId id="268" r:id="rId6"/>
    <p:sldId id="257" r:id="rId7"/>
    <p:sldId id="262" r:id="rId8"/>
    <p:sldId id="259" r:id="rId9"/>
    <p:sldId id="260" r:id="rId10"/>
    <p:sldId id="263" r:id="rId11"/>
    <p:sldId id="264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7A1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1E35E-D58F-4613-9FC9-7311C94B387F}" type="datetimeFigureOut">
              <a:rPr lang="en-US" smtClean="0"/>
              <a:pPr/>
              <a:t>1/9/2012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B8C50-AC7E-4E4D-A095-876D54F5C2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1E35E-D58F-4613-9FC9-7311C94B387F}" type="datetimeFigureOut">
              <a:rPr lang="en-US" smtClean="0"/>
              <a:pPr/>
              <a:t>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B8C50-AC7E-4E4D-A095-876D54F5C2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1E35E-D58F-4613-9FC9-7311C94B387F}" type="datetimeFigureOut">
              <a:rPr lang="en-US" smtClean="0"/>
              <a:pPr/>
              <a:t>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B8C50-AC7E-4E4D-A095-876D54F5C2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457200"/>
            <a:ext cx="70104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676400" y="1981200"/>
            <a:ext cx="3429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429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DEFFF016-7B87-4B6E-9395-24A35DA7E72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1E35E-D58F-4613-9FC9-7311C94B387F}" type="datetimeFigureOut">
              <a:rPr lang="en-US" smtClean="0"/>
              <a:pPr/>
              <a:t>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B8C50-AC7E-4E4D-A095-876D54F5C2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1E35E-D58F-4613-9FC9-7311C94B387F}" type="datetimeFigureOut">
              <a:rPr lang="en-US" smtClean="0"/>
              <a:pPr/>
              <a:t>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B8C50-AC7E-4E4D-A095-876D54F5C2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1E35E-D58F-4613-9FC9-7311C94B387F}" type="datetimeFigureOut">
              <a:rPr lang="en-US" smtClean="0"/>
              <a:pPr/>
              <a:t>1/9/2012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B8C50-AC7E-4E4D-A095-876D54F5C2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1E35E-D58F-4613-9FC9-7311C94B387F}" type="datetimeFigureOut">
              <a:rPr lang="en-US" smtClean="0"/>
              <a:pPr/>
              <a:t>1/9/2012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B8C50-AC7E-4E4D-A095-876D54F5C2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1E35E-D58F-4613-9FC9-7311C94B387F}" type="datetimeFigureOut">
              <a:rPr lang="en-US" smtClean="0"/>
              <a:pPr/>
              <a:t>1/9/2012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B8C50-AC7E-4E4D-A095-876D54F5C2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1E35E-D58F-4613-9FC9-7311C94B387F}" type="datetimeFigureOut">
              <a:rPr lang="en-US" smtClean="0"/>
              <a:pPr/>
              <a:t>1/9/2012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B8C50-AC7E-4E4D-A095-876D54F5C2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1E35E-D58F-4613-9FC9-7311C94B387F}" type="datetimeFigureOut">
              <a:rPr lang="en-US" smtClean="0"/>
              <a:pPr/>
              <a:t>1/9/2012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B8C50-AC7E-4E4D-A095-876D54F5C2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1E35E-D58F-4613-9FC9-7311C94B387F}" type="datetimeFigureOut">
              <a:rPr lang="en-US" smtClean="0"/>
              <a:pPr/>
              <a:t>1/9/2012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B3B8C50-AC7E-4E4D-A095-876D54F5C2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A91E35E-D58F-4613-9FC9-7311C94B387F}" type="datetimeFigureOut">
              <a:rPr lang="en-US" smtClean="0"/>
              <a:pPr/>
              <a:t>1/9/2012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B3B8C50-AC7E-4E4D-A095-876D54F5C25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Conservation of Momentum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Collisions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tx1"/>
                </a:solidFill>
              </a:rPr>
              <a:t>Perfectly inelastic collision</a:t>
            </a:r>
          </a:p>
          <a:p>
            <a:pPr lvl="1">
              <a:lnSpc>
                <a:spcPct val="90000"/>
              </a:lnSpc>
            </a:pPr>
            <a:r>
              <a:rPr lang="en-US" sz="2100" dirty="0">
                <a:solidFill>
                  <a:schemeClr val="tx1"/>
                </a:solidFill>
              </a:rPr>
              <a:t>A collision in which two objects stick together after colliding and move together as one mass is called a perfectly inelastic collision.</a:t>
            </a:r>
          </a:p>
          <a:p>
            <a:pPr lvl="1">
              <a:lnSpc>
                <a:spcPct val="90000"/>
              </a:lnSpc>
            </a:pPr>
            <a:r>
              <a:rPr lang="en-US" sz="2100" dirty="0">
                <a:solidFill>
                  <a:schemeClr val="tx1"/>
                </a:solidFill>
              </a:rPr>
              <a:t>Example: The collision between two football players during a tackle.</a:t>
            </a:r>
          </a:p>
          <a:p>
            <a:pPr>
              <a:lnSpc>
                <a:spcPct val="90000"/>
              </a:lnSpc>
            </a:pPr>
            <a:endParaRPr lang="en-US" sz="24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tx1"/>
                </a:solidFill>
              </a:rPr>
              <a:t>Conservation of momentum for a perfectly inelastic collision:</a:t>
            </a:r>
          </a:p>
          <a:p>
            <a:pPr lvl="1"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2100" b="1" i="1" dirty="0" smtClean="0">
                <a:solidFill>
                  <a:schemeClr val="tx1"/>
                </a:solidFill>
              </a:rPr>
              <a:t>m</a:t>
            </a:r>
            <a:r>
              <a:rPr lang="en-US" sz="2100" b="1" i="1" baseline="-25000" dirty="0" smtClean="0">
                <a:solidFill>
                  <a:schemeClr val="tx1"/>
                </a:solidFill>
              </a:rPr>
              <a:t>1</a:t>
            </a:r>
            <a:r>
              <a:rPr lang="en-US" sz="2100" b="1" dirty="0" smtClean="0">
                <a:solidFill>
                  <a:schemeClr val="tx1"/>
                </a:solidFill>
              </a:rPr>
              <a:t>v</a:t>
            </a:r>
            <a:r>
              <a:rPr lang="en-US" sz="2100" b="1" baseline="-25000" dirty="0" smtClean="0">
                <a:solidFill>
                  <a:schemeClr val="tx1"/>
                </a:solidFill>
              </a:rPr>
              <a:t>1</a:t>
            </a:r>
            <a:r>
              <a:rPr lang="en-US" sz="2100" b="1" dirty="0" smtClean="0">
                <a:solidFill>
                  <a:schemeClr val="tx1"/>
                </a:solidFill>
              </a:rPr>
              <a:t> </a:t>
            </a:r>
            <a:r>
              <a:rPr lang="en-US" sz="2100" b="1" dirty="0">
                <a:solidFill>
                  <a:schemeClr val="tx1"/>
                </a:solidFill>
              </a:rPr>
              <a:t>+ </a:t>
            </a:r>
            <a:r>
              <a:rPr lang="en-US" sz="2100" b="1" i="1" dirty="0" smtClean="0">
                <a:solidFill>
                  <a:schemeClr val="tx1"/>
                </a:solidFill>
              </a:rPr>
              <a:t>m</a:t>
            </a:r>
            <a:r>
              <a:rPr lang="en-US" sz="2100" b="1" i="1" baseline="-25000" dirty="0" smtClean="0">
                <a:solidFill>
                  <a:schemeClr val="tx1"/>
                </a:solidFill>
              </a:rPr>
              <a:t>2</a:t>
            </a:r>
            <a:r>
              <a:rPr lang="en-US" sz="2100" b="1" dirty="0" smtClean="0">
                <a:solidFill>
                  <a:schemeClr val="tx1"/>
                </a:solidFill>
              </a:rPr>
              <a:t>v</a:t>
            </a:r>
            <a:r>
              <a:rPr lang="en-US" sz="2100" b="1" baseline="-25000" dirty="0" smtClean="0">
                <a:solidFill>
                  <a:schemeClr val="tx1"/>
                </a:solidFill>
              </a:rPr>
              <a:t>2</a:t>
            </a:r>
            <a:r>
              <a:rPr lang="en-US" sz="2100" b="1" dirty="0" smtClean="0">
                <a:solidFill>
                  <a:schemeClr val="tx1"/>
                </a:solidFill>
              </a:rPr>
              <a:t> = (</a:t>
            </a:r>
            <a:r>
              <a:rPr lang="en-US" sz="2100" b="1" i="1" dirty="0" smtClean="0">
                <a:solidFill>
                  <a:schemeClr val="tx1"/>
                </a:solidFill>
              </a:rPr>
              <a:t>m</a:t>
            </a:r>
            <a:r>
              <a:rPr lang="en-US" sz="2100" b="1" i="1" baseline="-25000" dirty="0" smtClean="0">
                <a:solidFill>
                  <a:schemeClr val="tx1"/>
                </a:solidFill>
              </a:rPr>
              <a:t>1</a:t>
            </a:r>
            <a:r>
              <a:rPr lang="en-US" sz="2100" b="1" dirty="0" smtClean="0">
                <a:solidFill>
                  <a:schemeClr val="tx1"/>
                </a:solidFill>
              </a:rPr>
              <a:t> </a:t>
            </a:r>
            <a:r>
              <a:rPr lang="en-US" sz="2100" b="1" dirty="0">
                <a:solidFill>
                  <a:schemeClr val="tx1"/>
                </a:solidFill>
              </a:rPr>
              <a:t>+ </a:t>
            </a:r>
            <a:r>
              <a:rPr lang="en-US" sz="2100" b="1" i="1" dirty="0" smtClean="0">
                <a:solidFill>
                  <a:schemeClr val="tx1"/>
                </a:solidFill>
              </a:rPr>
              <a:t>m</a:t>
            </a:r>
            <a:r>
              <a:rPr lang="en-US" sz="2100" b="1" i="1" baseline="-25000" dirty="0" smtClean="0">
                <a:solidFill>
                  <a:schemeClr val="tx1"/>
                </a:solidFill>
              </a:rPr>
              <a:t>2</a:t>
            </a:r>
            <a:r>
              <a:rPr lang="en-US" sz="2100" b="1" dirty="0" smtClean="0">
                <a:solidFill>
                  <a:schemeClr val="tx1"/>
                </a:solidFill>
              </a:rPr>
              <a:t>)v’</a:t>
            </a:r>
            <a:endParaRPr lang="en-US" sz="2100" b="1" baseline="-25000" dirty="0" smtClean="0">
              <a:solidFill>
                <a:schemeClr val="tx1"/>
              </a:solidFill>
            </a:endParaRPr>
          </a:p>
          <a:p>
            <a:pPr lvl="1"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2100" dirty="0" smtClean="0">
                <a:solidFill>
                  <a:schemeClr val="tx1"/>
                </a:solidFill>
              </a:rPr>
              <a:t>total initial momentum = total final momentum</a:t>
            </a:r>
            <a:endParaRPr lang="en-US" sz="21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>
          <a:xfrm>
            <a:off x="1676400" y="1981200"/>
            <a:ext cx="7010400" cy="4191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A 1850 kg luxury sedan stopped at a traffic light is struck from behind by a compact car with a mass of 975 kg.  The two cars become entangled as a result of the collision.  If the compact car was moving with a velocity of 22.0 m/s to the north before the collision, what is the velocity of the entangled mass after the collision?</a:t>
            </a:r>
          </a:p>
          <a:p>
            <a:pPr>
              <a:lnSpc>
                <a:spcPct val="80000"/>
              </a:lnSpc>
            </a:pPr>
            <a:endParaRPr lang="en-US" sz="24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/>
              <a:t>Given: </a:t>
            </a:r>
            <a:r>
              <a:rPr lang="en-US" sz="2400" i="1" dirty="0"/>
              <a:t>m</a:t>
            </a:r>
            <a:r>
              <a:rPr lang="en-US" sz="2400" i="1" baseline="-25000" dirty="0"/>
              <a:t>1</a:t>
            </a:r>
            <a:r>
              <a:rPr lang="en-US" sz="2400" dirty="0"/>
              <a:t> = 1850 kg	</a:t>
            </a:r>
            <a:r>
              <a:rPr lang="en-US" sz="2400" i="1" dirty="0"/>
              <a:t>m</a:t>
            </a:r>
            <a:r>
              <a:rPr lang="en-US" sz="2400" i="1" baseline="-25000" dirty="0"/>
              <a:t>2</a:t>
            </a:r>
            <a:r>
              <a:rPr lang="en-US" sz="2400" dirty="0"/>
              <a:t> = 975 kg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/>
              <a:t>		</a:t>
            </a:r>
            <a:r>
              <a:rPr lang="en-US" sz="2400" i="1" dirty="0" smtClean="0"/>
              <a:t>v</a:t>
            </a:r>
            <a:r>
              <a:rPr lang="en-US" sz="2400" i="1" baseline="-25000" dirty="0" smtClean="0"/>
              <a:t>1</a:t>
            </a:r>
            <a:r>
              <a:rPr lang="en-US" sz="2400" dirty="0" smtClean="0"/>
              <a:t> </a:t>
            </a:r>
            <a:r>
              <a:rPr lang="en-US" sz="2400" dirty="0"/>
              <a:t>= 0 m/s		</a:t>
            </a:r>
            <a:r>
              <a:rPr lang="en-US" sz="2400" i="1" dirty="0" smtClean="0"/>
              <a:t>v</a:t>
            </a:r>
            <a:r>
              <a:rPr lang="en-US" sz="2400" i="1" baseline="-25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/>
              <a:t>= 22.0 m/s north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/>
              <a:t>Unknown: </a:t>
            </a:r>
            <a:r>
              <a:rPr lang="en-US" sz="2400" i="1" dirty="0" smtClean="0"/>
              <a:t>v’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Solution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Choose your </a:t>
            </a:r>
            <a:r>
              <a:rPr lang="en-US" sz="2400" dirty="0" smtClean="0"/>
              <a:t>equation:</a:t>
            </a:r>
          </a:p>
          <a:p>
            <a:pPr>
              <a:buNone/>
            </a:pPr>
            <a:r>
              <a:rPr lang="en-US" sz="2400" b="1" i="1" dirty="0" smtClean="0"/>
              <a:t>	</a:t>
            </a:r>
            <a:r>
              <a:rPr lang="en-US" sz="2800" b="1" i="1" dirty="0" smtClean="0">
                <a:solidFill>
                  <a:srgbClr val="FC7A18"/>
                </a:solidFill>
                <a:latin typeface="Tahoma" pitchFamily="34" charset="0"/>
                <a:cs typeface="Tahoma" pitchFamily="34" charset="0"/>
              </a:rPr>
              <a:t>	m</a:t>
            </a:r>
            <a:r>
              <a:rPr lang="en-US" sz="2800" b="1" i="1" baseline="-25000" dirty="0" smtClean="0">
                <a:solidFill>
                  <a:srgbClr val="FC7A18"/>
                </a:solidFill>
                <a:latin typeface="Tahoma" pitchFamily="34" charset="0"/>
                <a:cs typeface="Tahoma" pitchFamily="34" charset="0"/>
              </a:rPr>
              <a:t>1</a:t>
            </a:r>
            <a:r>
              <a:rPr lang="en-US" sz="2800" b="1" dirty="0" smtClean="0">
                <a:solidFill>
                  <a:srgbClr val="FC7A18"/>
                </a:solidFill>
                <a:latin typeface="Tahoma" pitchFamily="34" charset="0"/>
                <a:cs typeface="Tahoma" pitchFamily="34" charset="0"/>
              </a:rPr>
              <a:t>v</a:t>
            </a:r>
            <a:r>
              <a:rPr lang="en-US" sz="2800" b="1" baseline="-25000" dirty="0" smtClean="0">
                <a:solidFill>
                  <a:srgbClr val="FC7A18"/>
                </a:solidFill>
                <a:latin typeface="Tahoma" pitchFamily="34" charset="0"/>
                <a:cs typeface="Tahoma" pitchFamily="34" charset="0"/>
              </a:rPr>
              <a:t>1</a:t>
            </a:r>
            <a:r>
              <a:rPr lang="en-US" sz="2800" b="1" dirty="0" smtClean="0">
                <a:solidFill>
                  <a:srgbClr val="FC7A18"/>
                </a:solidFill>
                <a:latin typeface="Tahoma" pitchFamily="34" charset="0"/>
                <a:cs typeface="Tahoma" pitchFamily="34" charset="0"/>
              </a:rPr>
              <a:t> + </a:t>
            </a:r>
            <a:r>
              <a:rPr lang="en-US" sz="2800" b="1" i="1" dirty="0" smtClean="0">
                <a:solidFill>
                  <a:srgbClr val="FC7A18"/>
                </a:solidFill>
                <a:latin typeface="Tahoma" pitchFamily="34" charset="0"/>
                <a:cs typeface="Tahoma" pitchFamily="34" charset="0"/>
              </a:rPr>
              <a:t>m</a:t>
            </a:r>
            <a:r>
              <a:rPr lang="en-US" sz="2800" b="1" i="1" baseline="-25000" dirty="0" smtClean="0">
                <a:solidFill>
                  <a:srgbClr val="FC7A18"/>
                </a:solidFill>
                <a:latin typeface="Tahoma" pitchFamily="34" charset="0"/>
                <a:cs typeface="Tahoma" pitchFamily="34" charset="0"/>
              </a:rPr>
              <a:t>2</a:t>
            </a:r>
            <a:r>
              <a:rPr lang="en-US" sz="2800" b="1" dirty="0" smtClean="0">
                <a:solidFill>
                  <a:srgbClr val="FC7A18"/>
                </a:solidFill>
                <a:latin typeface="Tahoma" pitchFamily="34" charset="0"/>
                <a:cs typeface="Tahoma" pitchFamily="34" charset="0"/>
              </a:rPr>
              <a:t>v</a:t>
            </a:r>
            <a:r>
              <a:rPr lang="en-US" sz="2800" b="1" baseline="-25000" dirty="0" smtClean="0">
                <a:solidFill>
                  <a:srgbClr val="FC7A18"/>
                </a:solidFill>
                <a:latin typeface="Tahoma" pitchFamily="34" charset="0"/>
                <a:cs typeface="Tahoma" pitchFamily="34" charset="0"/>
              </a:rPr>
              <a:t>2</a:t>
            </a:r>
            <a:r>
              <a:rPr lang="en-US" sz="2800" b="1" dirty="0" smtClean="0">
                <a:solidFill>
                  <a:srgbClr val="FC7A18"/>
                </a:solidFill>
                <a:latin typeface="Tahoma" pitchFamily="34" charset="0"/>
                <a:cs typeface="Tahoma" pitchFamily="34" charset="0"/>
              </a:rPr>
              <a:t> = (</a:t>
            </a:r>
            <a:r>
              <a:rPr lang="en-US" sz="2800" b="1" i="1" dirty="0" smtClean="0">
                <a:solidFill>
                  <a:srgbClr val="FC7A18"/>
                </a:solidFill>
                <a:latin typeface="Tahoma" pitchFamily="34" charset="0"/>
                <a:cs typeface="Tahoma" pitchFamily="34" charset="0"/>
              </a:rPr>
              <a:t>m</a:t>
            </a:r>
            <a:r>
              <a:rPr lang="en-US" sz="2800" b="1" i="1" baseline="-25000" dirty="0" smtClean="0">
                <a:solidFill>
                  <a:srgbClr val="FC7A18"/>
                </a:solidFill>
                <a:latin typeface="Tahoma" pitchFamily="34" charset="0"/>
                <a:cs typeface="Tahoma" pitchFamily="34" charset="0"/>
              </a:rPr>
              <a:t>1</a:t>
            </a:r>
            <a:r>
              <a:rPr lang="en-US" sz="2800" b="1" dirty="0" smtClean="0">
                <a:solidFill>
                  <a:srgbClr val="FC7A18"/>
                </a:solidFill>
                <a:latin typeface="Tahoma" pitchFamily="34" charset="0"/>
                <a:cs typeface="Tahoma" pitchFamily="34" charset="0"/>
              </a:rPr>
              <a:t> + </a:t>
            </a:r>
            <a:r>
              <a:rPr lang="en-US" sz="2800" b="1" i="1" dirty="0" smtClean="0">
                <a:solidFill>
                  <a:srgbClr val="FC7A18"/>
                </a:solidFill>
                <a:latin typeface="Tahoma" pitchFamily="34" charset="0"/>
                <a:cs typeface="Tahoma" pitchFamily="34" charset="0"/>
              </a:rPr>
              <a:t>m</a:t>
            </a:r>
            <a:r>
              <a:rPr lang="en-US" sz="2800" b="1" i="1" baseline="-25000" dirty="0" smtClean="0">
                <a:solidFill>
                  <a:srgbClr val="FC7A18"/>
                </a:solidFill>
                <a:latin typeface="Tahoma" pitchFamily="34" charset="0"/>
                <a:cs typeface="Tahoma" pitchFamily="34" charset="0"/>
              </a:rPr>
              <a:t>2</a:t>
            </a:r>
            <a:r>
              <a:rPr lang="en-US" sz="2800" b="1" dirty="0" smtClean="0">
                <a:solidFill>
                  <a:srgbClr val="FC7A18"/>
                </a:solidFill>
                <a:latin typeface="Tahoma" pitchFamily="34" charset="0"/>
                <a:cs typeface="Tahoma" pitchFamily="34" charset="0"/>
              </a:rPr>
              <a:t>)v’</a:t>
            </a:r>
            <a:endParaRPr lang="en-US" sz="2800" b="1" baseline="-25000" dirty="0" smtClean="0">
              <a:solidFill>
                <a:srgbClr val="FC7A18"/>
              </a:solidFill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None/>
            </a:pPr>
            <a:endParaRPr lang="en-US" sz="2800" baseline="-25000" dirty="0">
              <a:solidFill>
                <a:srgbClr val="FC7A18"/>
              </a:solidFill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US" sz="2800" dirty="0" smtClean="0">
                <a:solidFill>
                  <a:srgbClr val="FC7A18"/>
                </a:solidFill>
                <a:latin typeface="Tahoma" pitchFamily="34" charset="0"/>
                <a:cs typeface="Tahoma" pitchFamily="34" charset="0"/>
              </a:rPr>
              <a:t>		v’=</a:t>
            </a:r>
            <a:r>
              <a:rPr lang="en-US" sz="2800" baseline="-25000" dirty="0" smtClean="0">
                <a:solidFill>
                  <a:srgbClr val="FC7A18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i="1" u="sng" dirty="0" smtClean="0">
                <a:solidFill>
                  <a:srgbClr val="FC7A18"/>
                </a:solidFill>
                <a:latin typeface="Tahoma" pitchFamily="34" charset="0"/>
                <a:cs typeface="Tahoma" pitchFamily="34" charset="0"/>
              </a:rPr>
              <a:t>m</a:t>
            </a:r>
            <a:r>
              <a:rPr lang="en-US" sz="2800" i="1" u="sng" baseline="-25000" dirty="0" smtClean="0">
                <a:solidFill>
                  <a:srgbClr val="FC7A18"/>
                </a:solidFill>
                <a:latin typeface="Tahoma" pitchFamily="34" charset="0"/>
                <a:cs typeface="Tahoma" pitchFamily="34" charset="0"/>
              </a:rPr>
              <a:t>1</a:t>
            </a:r>
            <a:r>
              <a:rPr lang="en-US" sz="2800" u="sng" dirty="0" smtClean="0">
                <a:solidFill>
                  <a:srgbClr val="FC7A18"/>
                </a:solidFill>
                <a:latin typeface="Tahoma" pitchFamily="34" charset="0"/>
                <a:cs typeface="Tahoma" pitchFamily="34" charset="0"/>
              </a:rPr>
              <a:t>v</a:t>
            </a:r>
            <a:r>
              <a:rPr lang="en-US" sz="2800" u="sng" baseline="-25000" dirty="0" smtClean="0">
                <a:solidFill>
                  <a:srgbClr val="FC7A18"/>
                </a:solidFill>
                <a:latin typeface="Tahoma" pitchFamily="34" charset="0"/>
                <a:cs typeface="Tahoma" pitchFamily="34" charset="0"/>
              </a:rPr>
              <a:t>1</a:t>
            </a:r>
            <a:r>
              <a:rPr lang="en-US" sz="2800" u="sng" dirty="0" smtClean="0">
                <a:solidFill>
                  <a:srgbClr val="FC7A18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u="sng" dirty="0">
                <a:solidFill>
                  <a:srgbClr val="FC7A18"/>
                </a:solidFill>
                <a:latin typeface="Tahoma" pitchFamily="34" charset="0"/>
                <a:cs typeface="Tahoma" pitchFamily="34" charset="0"/>
              </a:rPr>
              <a:t>+ </a:t>
            </a:r>
            <a:r>
              <a:rPr lang="en-US" sz="2800" i="1" u="sng" dirty="0" smtClean="0">
                <a:solidFill>
                  <a:srgbClr val="FC7A18"/>
                </a:solidFill>
                <a:latin typeface="Tahoma" pitchFamily="34" charset="0"/>
                <a:cs typeface="Tahoma" pitchFamily="34" charset="0"/>
              </a:rPr>
              <a:t>m</a:t>
            </a:r>
            <a:r>
              <a:rPr lang="en-US" sz="2800" i="1" u="sng" baseline="-25000" dirty="0" smtClean="0">
                <a:solidFill>
                  <a:srgbClr val="FC7A18"/>
                </a:solidFill>
                <a:latin typeface="Tahoma" pitchFamily="34" charset="0"/>
                <a:cs typeface="Tahoma" pitchFamily="34" charset="0"/>
              </a:rPr>
              <a:t>2</a:t>
            </a:r>
            <a:r>
              <a:rPr lang="en-US" sz="2800" u="sng" dirty="0" smtClean="0">
                <a:solidFill>
                  <a:srgbClr val="FC7A18"/>
                </a:solidFill>
                <a:latin typeface="Tahoma" pitchFamily="34" charset="0"/>
                <a:cs typeface="Tahoma" pitchFamily="34" charset="0"/>
              </a:rPr>
              <a:t>v</a:t>
            </a:r>
            <a:r>
              <a:rPr lang="en-US" sz="2800" u="sng" baseline="-25000" dirty="0" smtClean="0">
                <a:solidFill>
                  <a:srgbClr val="FC7A18"/>
                </a:solidFill>
                <a:latin typeface="Tahoma" pitchFamily="34" charset="0"/>
                <a:cs typeface="Tahoma" pitchFamily="34" charset="0"/>
              </a:rPr>
              <a:t>2</a:t>
            </a:r>
            <a:endParaRPr lang="en-US" sz="2800" dirty="0">
              <a:solidFill>
                <a:srgbClr val="FC7A18"/>
              </a:solidFill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US" sz="2800" dirty="0">
                <a:solidFill>
                  <a:srgbClr val="FC7A18"/>
                </a:solidFill>
                <a:latin typeface="Tahoma" pitchFamily="34" charset="0"/>
                <a:cs typeface="Tahoma" pitchFamily="34" charset="0"/>
              </a:rPr>
              <a:t>			(</a:t>
            </a:r>
            <a:r>
              <a:rPr lang="en-US" sz="2800" i="1" dirty="0">
                <a:solidFill>
                  <a:srgbClr val="FC7A18"/>
                </a:solidFill>
                <a:latin typeface="Tahoma" pitchFamily="34" charset="0"/>
                <a:cs typeface="Tahoma" pitchFamily="34" charset="0"/>
              </a:rPr>
              <a:t>m</a:t>
            </a:r>
            <a:r>
              <a:rPr lang="en-US" sz="2800" i="1" baseline="-25000" dirty="0">
                <a:solidFill>
                  <a:srgbClr val="FC7A18"/>
                </a:solidFill>
                <a:latin typeface="Tahoma" pitchFamily="34" charset="0"/>
                <a:cs typeface="Tahoma" pitchFamily="34" charset="0"/>
              </a:rPr>
              <a:t>1</a:t>
            </a:r>
            <a:r>
              <a:rPr lang="en-US" sz="2800" dirty="0">
                <a:solidFill>
                  <a:srgbClr val="FC7A18"/>
                </a:solidFill>
                <a:latin typeface="Tahoma" pitchFamily="34" charset="0"/>
                <a:cs typeface="Tahoma" pitchFamily="34" charset="0"/>
              </a:rPr>
              <a:t> + </a:t>
            </a:r>
            <a:r>
              <a:rPr lang="en-US" sz="2800" i="1" dirty="0">
                <a:solidFill>
                  <a:srgbClr val="FC7A18"/>
                </a:solidFill>
                <a:latin typeface="Tahoma" pitchFamily="34" charset="0"/>
                <a:cs typeface="Tahoma" pitchFamily="34" charset="0"/>
              </a:rPr>
              <a:t>m</a:t>
            </a:r>
            <a:r>
              <a:rPr lang="en-US" sz="2800" i="1" baseline="-25000" dirty="0">
                <a:solidFill>
                  <a:srgbClr val="FC7A18"/>
                </a:solidFill>
                <a:latin typeface="Tahoma" pitchFamily="34" charset="0"/>
                <a:cs typeface="Tahoma" pitchFamily="34" charset="0"/>
              </a:rPr>
              <a:t>2</a:t>
            </a:r>
            <a:r>
              <a:rPr lang="en-US" sz="2800" dirty="0">
                <a:solidFill>
                  <a:srgbClr val="FC7A18"/>
                </a:solidFill>
                <a:latin typeface="Tahoma" pitchFamily="34" charset="0"/>
                <a:cs typeface="Tahoma" pitchFamily="34" charset="0"/>
              </a:rPr>
              <a:t>)</a:t>
            </a:r>
          </a:p>
          <a:p>
            <a:pPr>
              <a:buFont typeface="Wingdings" pitchFamily="2" charset="2"/>
              <a:buNone/>
            </a:pPr>
            <a:r>
              <a:rPr lang="en-US" sz="2800" baseline="-25000" dirty="0">
                <a:solidFill>
                  <a:srgbClr val="FC7A18"/>
                </a:solidFill>
                <a:latin typeface="Tahoma" pitchFamily="34" charset="0"/>
                <a:cs typeface="Tahoma" pitchFamily="34" charset="0"/>
              </a:rPr>
              <a:t>		</a:t>
            </a:r>
          </a:p>
          <a:p>
            <a:pPr>
              <a:buFont typeface="Wingdings" pitchFamily="2" charset="2"/>
              <a:buNone/>
            </a:pPr>
            <a:r>
              <a:rPr lang="en-US" sz="2800" baseline="-25000" dirty="0">
                <a:solidFill>
                  <a:srgbClr val="FC7A18"/>
                </a:solidFill>
                <a:latin typeface="Tahoma" pitchFamily="34" charset="0"/>
                <a:cs typeface="Tahoma" pitchFamily="34" charset="0"/>
              </a:rPr>
              <a:t>		</a:t>
            </a:r>
            <a:r>
              <a:rPr lang="en-US" sz="2800" dirty="0" smtClean="0">
                <a:solidFill>
                  <a:srgbClr val="FC7A18"/>
                </a:solidFill>
                <a:latin typeface="Tahoma" pitchFamily="34" charset="0"/>
                <a:cs typeface="Tahoma" pitchFamily="34" charset="0"/>
              </a:rPr>
              <a:t>v’ =</a:t>
            </a:r>
            <a:r>
              <a:rPr lang="en-US" sz="2800" baseline="-25000" dirty="0" smtClean="0">
                <a:solidFill>
                  <a:srgbClr val="FC7A18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u="sng" dirty="0">
                <a:solidFill>
                  <a:srgbClr val="FC7A18"/>
                </a:solidFill>
                <a:latin typeface="Tahoma" pitchFamily="34" charset="0"/>
                <a:cs typeface="Tahoma" pitchFamily="34" charset="0"/>
              </a:rPr>
              <a:t>(1850 kg)(0 m/s) + (975 kg)(22.0 m/s)</a:t>
            </a:r>
            <a:endParaRPr lang="en-US" sz="2800" dirty="0">
              <a:solidFill>
                <a:srgbClr val="FC7A18"/>
              </a:solidFill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US" sz="2800" dirty="0">
                <a:solidFill>
                  <a:srgbClr val="FC7A18"/>
                </a:solidFill>
                <a:latin typeface="Tahoma" pitchFamily="34" charset="0"/>
                <a:cs typeface="Tahoma" pitchFamily="34" charset="0"/>
              </a:rPr>
              <a:t>			        (1850 kg + 975 kg)</a:t>
            </a:r>
          </a:p>
          <a:p>
            <a:pPr>
              <a:buFont typeface="Wingdings" pitchFamily="2" charset="2"/>
              <a:buNone/>
            </a:pPr>
            <a:endParaRPr lang="en-US" sz="2800" dirty="0">
              <a:solidFill>
                <a:srgbClr val="FC7A18"/>
              </a:solidFill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US" sz="2800" dirty="0">
                <a:solidFill>
                  <a:srgbClr val="FC7A18"/>
                </a:solidFill>
                <a:latin typeface="Tahoma" pitchFamily="34" charset="0"/>
                <a:cs typeface="Tahoma" pitchFamily="34" charset="0"/>
              </a:rPr>
              <a:t>		 </a:t>
            </a:r>
            <a:r>
              <a:rPr lang="en-US" sz="2800" dirty="0" smtClean="0">
                <a:solidFill>
                  <a:srgbClr val="FC7A18"/>
                </a:solidFill>
                <a:latin typeface="Tahoma" pitchFamily="34" charset="0"/>
                <a:cs typeface="Tahoma" pitchFamily="34" charset="0"/>
              </a:rPr>
              <a:t>v’ =</a:t>
            </a:r>
            <a:r>
              <a:rPr lang="en-US" sz="2800" baseline="-25000" dirty="0" smtClean="0">
                <a:solidFill>
                  <a:srgbClr val="FC7A18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>
                <a:solidFill>
                  <a:srgbClr val="FC7A18"/>
                </a:solidFill>
                <a:latin typeface="Tahoma" pitchFamily="34" charset="0"/>
                <a:cs typeface="Tahoma" pitchFamily="34" charset="0"/>
              </a:rPr>
              <a:t>7.59 m/s north</a:t>
            </a:r>
            <a:endParaRPr lang="en-US" sz="2800" baseline="-25000" dirty="0">
              <a:solidFill>
                <a:srgbClr val="FC7A18"/>
              </a:solidFill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None/>
            </a:pPr>
            <a:endParaRPr lang="en-US" sz="2800" baseline="-25000" dirty="0">
              <a:solidFill>
                <a:srgbClr val="FC7A18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4" dur="500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" dur="500"/>
                                        <p:tgtEl>
                                          <p:spTgt spid="62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0" dur="500"/>
                                        <p:tgtEl>
                                          <p:spTgt spid="624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Momentum is Conserved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So </a:t>
            </a:r>
            <a:r>
              <a:rPr lang="en-US" sz="2400" dirty="0" smtClean="0"/>
              <a:t>far, </a:t>
            </a:r>
            <a:r>
              <a:rPr lang="en-US" sz="2400" dirty="0"/>
              <a:t>we </a:t>
            </a:r>
            <a:r>
              <a:rPr lang="en-US" sz="2400" dirty="0" smtClean="0"/>
              <a:t>have only </a:t>
            </a:r>
            <a:r>
              <a:rPr lang="en-US" sz="2400" dirty="0"/>
              <a:t>considered the momentum </a:t>
            </a:r>
            <a:r>
              <a:rPr lang="en-US" sz="2400" dirty="0" smtClean="0"/>
              <a:t>of </a:t>
            </a:r>
            <a:r>
              <a:rPr lang="en-US" sz="2400" dirty="0"/>
              <a:t>one object at a time.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Now we will look at two </a:t>
            </a:r>
            <a:r>
              <a:rPr lang="en-US" sz="2400" dirty="0" smtClean="0"/>
              <a:t>(or more) </a:t>
            </a:r>
            <a:r>
              <a:rPr lang="en-US" sz="2400" dirty="0"/>
              <a:t>objects interacting with each other</a:t>
            </a:r>
            <a:r>
              <a:rPr lang="en-US" sz="2400" dirty="0" smtClean="0"/>
              <a:t>.</a:t>
            </a:r>
          </a:p>
          <a:p>
            <a:pPr>
              <a:lnSpc>
                <a:spcPct val="80000"/>
              </a:lnSpc>
            </a:pP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Picture this. . . </a:t>
            </a:r>
          </a:p>
          <a:p>
            <a:pPr lvl="1">
              <a:lnSpc>
                <a:spcPct val="80000"/>
              </a:lnSpc>
            </a:pPr>
            <a:r>
              <a:rPr lang="en-US" sz="2200" dirty="0"/>
              <a:t>You are playing pool. </a:t>
            </a:r>
            <a:r>
              <a:rPr lang="en-US" sz="2200" dirty="0" smtClean="0"/>
              <a:t>You </a:t>
            </a:r>
            <a:r>
              <a:rPr lang="en-US" sz="2200" dirty="0"/>
              <a:t>strike the cue ball </a:t>
            </a:r>
            <a:r>
              <a:rPr lang="en-US" sz="2200" dirty="0" smtClean="0"/>
              <a:t>which </a:t>
            </a:r>
            <a:r>
              <a:rPr lang="en-US" sz="2200" dirty="0"/>
              <a:t>hits the 8 ball. </a:t>
            </a:r>
            <a:r>
              <a:rPr lang="en-US" sz="2200" dirty="0" smtClean="0"/>
              <a:t>The </a:t>
            </a:r>
            <a:r>
              <a:rPr lang="en-US" sz="2200" dirty="0"/>
              <a:t>8 ball had no momentum before </a:t>
            </a:r>
            <a:r>
              <a:rPr lang="en-US" sz="2200" dirty="0" smtClean="0"/>
              <a:t>the collision.</a:t>
            </a:r>
            <a:endParaRPr lang="en-US" sz="2200" dirty="0"/>
          </a:p>
          <a:p>
            <a:pPr lvl="1">
              <a:lnSpc>
                <a:spcPct val="80000"/>
              </a:lnSpc>
            </a:pPr>
            <a:r>
              <a:rPr lang="en-US" sz="2200" dirty="0"/>
              <a:t>During the collision the cue ball loses momentum and the 8 ball gains momentum.</a:t>
            </a:r>
          </a:p>
          <a:p>
            <a:pPr lvl="1">
              <a:lnSpc>
                <a:spcPct val="80000"/>
              </a:lnSpc>
            </a:pPr>
            <a:r>
              <a:rPr lang="en-US" sz="2200" dirty="0"/>
              <a:t>The momentum the cue ball loses is the same amount that the 8 ball gained.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Momentum is Conserved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>
                <a:solidFill>
                  <a:schemeClr val="tx1"/>
                </a:solidFill>
              </a:rPr>
              <a:t>The Law of Conservation of Momentum: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i="1" dirty="0">
                <a:solidFill>
                  <a:schemeClr val="tx1"/>
                </a:solidFill>
              </a:rPr>
              <a:t>	The total momentum of all objects interacting with one another remains constant regardless of the nature of the forces between the objects.</a:t>
            </a:r>
            <a:endParaRPr lang="en-US" b="1" dirty="0">
              <a:solidFill>
                <a:schemeClr val="tx1"/>
              </a:solidFill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n-US" i="1" dirty="0">
              <a:solidFill>
                <a:schemeClr val="tx1"/>
              </a:solidFill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b="1" i="1" dirty="0" smtClean="0">
                <a:solidFill>
                  <a:schemeClr val="tx1"/>
                </a:solidFill>
              </a:rPr>
              <a:t>m</a:t>
            </a:r>
            <a:r>
              <a:rPr lang="en-US" b="1" i="1" baseline="-25000" dirty="0" smtClean="0">
                <a:solidFill>
                  <a:schemeClr val="tx1"/>
                </a:solidFill>
              </a:rPr>
              <a:t>1</a:t>
            </a:r>
            <a:r>
              <a:rPr lang="en-US" b="1" dirty="0" smtClean="0">
                <a:solidFill>
                  <a:schemeClr val="tx1"/>
                </a:solidFill>
              </a:rPr>
              <a:t>v</a:t>
            </a:r>
            <a:r>
              <a:rPr lang="en-US" b="1" baseline="-25000" dirty="0" smtClean="0">
                <a:solidFill>
                  <a:schemeClr val="tx1"/>
                </a:solidFill>
              </a:rPr>
              <a:t>1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+ </a:t>
            </a:r>
            <a:r>
              <a:rPr lang="en-US" b="1" i="1" dirty="0" smtClean="0">
                <a:solidFill>
                  <a:schemeClr val="tx1"/>
                </a:solidFill>
              </a:rPr>
              <a:t>m</a:t>
            </a:r>
            <a:r>
              <a:rPr lang="en-US" b="1" i="1" baseline="-25000" dirty="0" smtClean="0">
                <a:solidFill>
                  <a:schemeClr val="tx1"/>
                </a:solidFill>
              </a:rPr>
              <a:t>2</a:t>
            </a:r>
            <a:r>
              <a:rPr lang="en-US" b="1" dirty="0" smtClean="0">
                <a:solidFill>
                  <a:schemeClr val="tx1"/>
                </a:solidFill>
              </a:rPr>
              <a:t>v</a:t>
            </a:r>
            <a:r>
              <a:rPr lang="en-US" b="1" baseline="-25000" dirty="0" smtClean="0">
                <a:solidFill>
                  <a:schemeClr val="tx1"/>
                </a:solidFill>
              </a:rPr>
              <a:t>2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= </a:t>
            </a:r>
            <a:r>
              <a:rPr lang="en-US" b="1" i="1" dirty="0" smtClean="0">
                <a:solidFill>
                  <a:schemeClr val="tx1"/>
                </a:solidFill>
              </a:rPr>
              <a:t>m</a:t>
            </a:r>
            <a:r>
              <a:rPr lang="en-US" b="1" i="1" baseline="-25000" dirty="0" smtClean="0">
                <a:solidFill>
                  <a:schemeClr val="tx1"/>
                </a:solidFill>
              </a:rPr>
              <a:t>1</a:t>
            </a:r>
            <a:r>
              <a:rPr lang="en-US" b="1" dirty="0" smtClean="0">
                <a:solidFill>
                  <a:schemeClr val="tx1"/>
                </a:solidFill>
              </a:rPr>
              <a:t>v’</a:t>
            </a:r>
            <a:r>
              <a:rPr lang="en-US" b="1" baseline="-25000" dirty="0" smtClean="0">
                <a:solidFill>
                  <a:schemeClr val="tx1"/>
                </a:solidFill>
              </a:rPr>
              <a:t>1</a:t>
            </a:r>
            <a:r>
              <a:rPr lang="en-US" b="1" i="1" dirty="0" smtClean="0">
                <a:solidFill>
                  <a:schemeClr val="tx1"/>
                </a:solidFill>
              </a:rPr>
              <a:t> </a:t>
            </a:r>
            <a:r>
              <a:rPr lang="en-US" b="1" i="1" dirty="0">
                <a:solidFill>
                  <a:schemeClr val="tx1"/>
                </a:solidFill>
              </a:rPr>
              <a:t>+ </a:t>
            </a:r>
            <a:r>
              <a:rPr lang="en-US" b="1" i="1" dirty="0" smtClean="0">
                <a:solidFill>
                  <a:schemeClr val="tx1"/>
                </a:solidFill>
              </a:rPr>
              <a:t>m</a:t>
            </a:r>
            <a:r>
              <a:rPr lang="en-US" b="1" i="1" baseline="-25000" dirty="0" smtClean="0">
                <a:solidFill>
                  <a:schemeClr val="tx1"/>
                </a:solidFill>
              </a:rPr>
              <a:t>2</a:t>
            </a:r>
            <a:r>
              <a:rPr lang="en-US" b="1" dirty="0" smtClean="0">
                <a:solidFill>
                  <a:schemeClr val="tx1"/>
                </a:solidFill>
              </a:rPr>
              <a:t>v’</a:t>
            </a:r>
            <a:r>
              <a:rPr lang="en-US" b="1" baseline="-25000" dirty="0" smtClean="0">
                <a:solidFill>
                  <a:schemeClr val="tx1"/>
                </a:solidFill>
              </a:rPr>
              <a:t>2</a:t>
            </a:r>
            <a:endParaRPr lang="en-US" b="1" dirty="0">
              <a:solidFill>
                <a:schemeClr val="tx1"/>
              </a:solidFill>
            </a:endParaRPr>
          </a:p>
          <a:p>
            <a:pPr lvl="1" algn="ctr"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solidFill>
                  <a:schemeClr val="tx1"/>
                </a:solidFill>
              </a:rPr>
              <a:t>total initial momentum = total final momentum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828800"/>
            <a:ext cx="7010400" cy="4114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 76 kg boater, initially at rest in a stationary 45 kg boat, steps out of the boat and onto the dock. If the boater moves out of the boat with a velocity of 2.5 m/s to the right, what is the final velocity of the boat?</a:t>
            </a:r>
          </a:p>
        </p:txBody>
      </p:sp>
      <p:pic>
        <p:nvPicPr>
          <p:cNvPr id="4915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4191000"/>
            <a:ext cx="5486400" cy="2171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Solution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Given: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 lvl="1">
              <a:buFont typeface="Wingdings" pitchFamily="2" charset="2"/>
              <a:buNone/>
            </a:pPr>
            <a:r>
              <a:rPr lang="en-US" dirty="0">
                <a:solidFill>
                  <a:schemeClr val="tx1"/>
                </a:solidFill>
              </a:rPr>
              <a:t>		</a:t>
            </a:r>
            <a:r>
              <a:rPr lang="en-US" i="1" dirty="0">
                <a:solidFill>
                  <a:schemeClr val="tx1"/>
                </a:solidFill>
              </a:rPr>
              <a:t>m</a:t>
            </a:r>
            <a:r>
              <a:rPr lang="en-US" i="1" baseline="-25000" dirty="0">
                <a:solidFill>
                  <a:schemeClr val="tx1"/>
                </a:solidFill>
              </a:rPr>
              <a:t>1</a:t>
            </a:r>
            <a:r>
              <a:rPr lang="en-US" dirty="0">
                <a:solidFill>
                  <a:schemeClr val="tx1"/>
                </a:solidFill>
              </a:rPr>
              <a:t> = 76 kg	</a:t>
            </a:r>
            <a:r>
              <a:rPr lang="en-US" i="1" dirty="0">
                <a:solidFill>
                  <a:schemeClr val="tx1"/>
                </a:solidFill>
              </a:rPr>
              <a:t>m</a:t>
            </a:r>
            <a:r>
              <a:rPr lang="en-US" i="1" baseline="-25000" dirty="0">
                <a:solidFill>
                  <a:schemeClr val="tx1"/>
                </a:solidFill>
              </a:rPr>
              <a:t>2</a:t>
            </a:r>
            <a:r>
              <a:rPr lang="en-US" dirty="0">
                <a:solidFill>
                  <a:schemeClr val="tx1"/>
                </a:solidFill>
              </a:rPr>
              <a:t> = 45 kg</a:t>
            </a:r>
          </a:p>
          <a:p>
            <a:pPr lvl="1">
              <a:buFont typeface="Wingdings" pitchFamily="2" charset="2"/>
              <a:buNone/>
            </a:pPr>
            <a:r>
              <a:rPr lang="en-US" dirty="0">
                <a:solidFill>
                  <a:schemeClr val="tx1"/>
                </a:solidFill>
              </a:rPr>
              <a:t>		</a:t>
            </a:r>
            <a:r>
              <a:rPr lang="en-US" b="1" dirty="0" smtClean="0">
                <a:solidFill>
                  <a:schemeClr val="tx1"/>
                </a:solidFill>
              </a:rPr>
              <a:t>v</a:t>
            </a:r>
            <a:r>
              <a:rPr lang="en-US" b="1" baseline="-25000" dirty="0" smtClean="0">
                <a:solidFill>
                  <a:schemeClr val="tx1"/>
                </a:solidFill>
              </a:rPr>
              <a:t>1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= 0		</a:t>
            </a:r>
            <a:r>
              <a:rPr lang="en-US" b="1" dirty="0" smtClean="0">
                <a:solidFill>
                  <a:schemeClr val="tx1"/>
                </a:solidFill>
              </a:rPr>
              <a:t>v</a:t>
            </a:r>
            <a:r>
              <a:rPr lang="en-US" b="1" baseline="-25000" dirty="0" smtClean="0">
                <a:solidFill>
                  <a:schemeClr val="tx1"/>
                </a:solidFill>
              </a:rPr>
              <a:t>2 </a:t>
            </a:r>
            <a:r>
              <a:rPr lang="en-US" dirty="0" smtClean="0">
                <a:solidFill>
                  <a:schemeClr val="tx1"/>
                </a:solidFill>
              </a:rPr>
              <a:t>= </a:t>
            </a:r>
            <a:r>
              <a:rPr lang="en-US" dirty="0">
                <a:solidFill>
                  <a:schemeClr val="tx1"/>
                </a:solidFill>
              </a:rPr>
              <a:t>0</a:t>
            </a:r>
          </a:p>
          <a:p>
            <a:pPr lvl="1">
              <a:buFont typeface="Wingdings" pitchFamily="2" charset="2"/>
              <a:buNone/>
            </a:pPr>
            <a:r>
              <a:rPr lang="en-US" dirty="0">
                <a:solidFill>
                  <a:schemeClr val="tx1"/>
                </a:solidFill>
              </a:rPr>
              <a:t>		</a:t>
            </a:r>
            <a:r>
              <a:rPr lang="en-US" b="1" dirty="0" smtClean="0">
                <a:solidFill>
                  <a:schemeClr val="tx1"/>
                </a:solidFill>
              </a:rPr>
              <a:t>v’</a:t>
            </a:r>
            <a:r>
              <a:rPr lang="en-US" b="1" baseline="-25000" dirty="0" smtClean="0">
                <a:solidFill>
                  <a:schemeClr val="tx1"/>
                </a:solidFill>
              </a:rPr>
              <a:t>1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= 2.5 m/s to the right</a:t>
            </a:r>
          </a:p>
          <a:p>
            <a:pPr>
              <a:buFont typeface="Wingdings" pitchFamily="2" charset="2"/>
              <a:buNone/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b="1" dirty="0">
                <a:solidFill>
                  <a:schemeClr val="tx1"/>
                </a:solidFill>
              </a:rPr>
              <a:t>Unknown: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 lvl="1">
              <a:buFont typeface="Wingdings" pitchFamily="2" charset="2"/>
              <a:buNone/>
            </a:pPr>
            <a:r>
              <a:rPr lang="en-US" dirty="0">
                <a:solidFill>
                  <a:schemeClr val="tx1"/>
                </a:solidFill>
              </a:rPr>
              <a:t>		</a:t>
            </a:r>
            <a:r>
              <a:rPr lang="en-US" b="1" dirty="0" smtClean="0">
                <a:solidFill>
                  <a:schemeClr val="tx1"/>
                </a:solidFill>
              </a:rPr>
              <a:t>v’</a:t>
            </a:r>
            <a:r>
              <a:rPr lang="en-US" b="1" baseline="-25000" dirty="0" smtClean="0">
                <a:solidFill>
                  <a:schemeClr val="tx1"/>
                </a:solidFill>
              </a:rPr>
              <a:t>2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= </a:t>
            </a:r>
            <a:r>
              <a:rPr lang="en-US" dirty="0">
                <a:solidFill>
                  <a:schemeClr val="tx1"/>
                </a:solidFill>
              </a:rPr>
              <a:t>?</a:t>
            </a:r>
          </a:p>
          <a:p>
            <a:pPr lvl="1">
              <a:buFont typeface="Wingdings" pitchFamily="2" charset="2"/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19400" y="4038600"/>
            <a:ext cx="5430140" cy="5355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3200" dirty="0" smtClean="0">
                <a:solidFill>
                  <a:srgbClr val="FC7A18"/>
                </a:solidFill>
                <a:latin typeface="Tahoma" pitchFamily="34" charset="0"/>
                <a:cs typeface="Tahoma" pitchFamily="34" charset="0"/>
              </a:rPr>
              <a:t>m</a:t>
            </a:r>
            <a:r>
              <a:rPr lang="en-US" sz="3200" baseline="-25000" dirty="0" smtClean="0">
                <a:solidFill>
                  <a:srgbClr val="FC7A18"/>
                </a:solidFill>
                <a:latin typeface="Tahoma" pitchFamily="34" charset="0"/>
                <a:cs typeface="Tahoma" pitchFamily="34" charset="0"/>
              </a:rPr>
              <a:t>1</a:t>
            </a:r>
            <a:r>
              <a:rPr lang="en-US" sz="3200" dirty="0" smtClean="0">
                <a:solidFill>
                  <a:srgbClr val="FC7A18"/>
                </a:solidFill>
                <a:latin typeface="Tahoma" pitchFamily="34" charset="0"/>
                <a:cs typeface="Tahoma" pitchFamily="34" charset="0"/>
              </a:rPr>
              <a:t>v</a:t>
            </a:r>
            <a:r>
              <a:rPr lang="en-US" sz="3200" baseline="-25000" dirty="0" smtClean="0">
                <a:solidFill>
                  <a:srgbClr val="FC7A18"/>
                </a:solidFill>
                <a:latin typeface="Tahoma" pitchFamily="34" charset="0"/>
                <a:cs typeface="Tahoma" pitchFamily="34" charset="0"/>
              </a:rPr>
              <a:t>1</a:t>
            </a:r>
            <a:r>
              <a:rPr lang="en-US" sz="3200" dirty="0" smtClean="0">
                <a:solidFill>
                  <a:srgbClr val="FC7A18"/>
                </a:solidFill>
                <a:latin typeface="Tahoma" pitchFamily="34" charset="0"/>
                <a:cs typeface="Tahoma" pitchFamily="34" charset="0"/>
              </a:rPr>
              <a:t> + m</a:t>
            </a:r>
            <a:r>
              <a:rPr lang="en-US" sz="3200" baseline="-25000" dirty="0" smtClean="0">
                <a:solidFill>
                  <a:srgbClr val="FC7A18"/>
                </a:solidFill>
                <a:latin typeface="Tahoma" pitchFamily="34" charset="0"/>
                <a:cs typeface="Tahoma" pitchFamily="34" charset="0"/>
              </a:rPr>
              <a:t>2</a:t>
            </a:r>
            <a:r>
              <a:rPr lang="en-US" sz="3200" dirty="0" smtClean="0">
                <a:solidFill>
                  <a:srgbClr val="FC7A18"/>
                </a:solidFill>
                <a:latin typeface="Tahoma" pitchFamily="34" charset="0"/>
                <a:cs typeface="Tahoma" pitchFamily="34" charset="0"/>
              </a:rPr>
              <a:t>v</a:t>
            </a:r>
            <a:r>
              <a:rPr lang="en-US" sz="3200" baseline="-25000" dirty="0" smtClean="0">
                <a:solidFill>
                  <a:srgbClr val="FC7A18"/>
                </a:solidFill>
                <a:latin typeface="Tahoma" pitchFamily="34" charset="0"/>
                <a:cs typeface="Tahoma" pitchFamily="34" charset="0"/>
              </a:rPr>
              <a:t>2</a:t>
            </a:r>
            <a:r>
              <a:rPr lang="en-US" sz="3200" dirty="0" smtClean="0">
                <a:solidFill>
                  <a:srgbClr val="FC7A18"/>
                </a:solidFill>
                <a:latin typeface="Tahoma" pitchFamily="34" charset="0"/>
                <a:cs typeface="Tahoma" pitchFamily="34" charset="0"/>
              </a:rPr>
              <a:t> = m</a:t>
            </a:r>
            <a:r>
              <a:rPr lang="en-US" sz="3200" baseline="-25000" dirty="0" smtClean="0">
                <a:solidFill>
                  <a:srgbClr val="FC7A18"/>
                </a:solidFill>
                <a:latin typeface="Tahoma" pitchFamily="34" charset="0"/>
                <a:cs typeface="Tahoma" pitchFamily="34" charset="0"/>
              </a:rPr>
              <a:t>1</a:t>
            </a:r>
            <a:r>
              <a:rPr lang="en-US" sz="3200" dirty="0" smtClean="0">
                <a:solidFill>
                  <a:srgbClr val="FC7A18"/>
                </a:solidFill>
                <a:latin typeface="Tahoma" pitchFamily="34" charset="0"/>
                <a:cs typeface="Tahoma" pitchFamily="34" charset="0"/>
              </a:rPr>
              <a:t>v’</a:t>
            </a:r>
            <a:r>
              <a:rPr lang="en-US" sz="3200" baseline="-25000" dirty="0" smtClean="0">
                <a:solidFill>
                  <a:srgbClr val="FC7A18"/>
                </a:solidFill>
                <a:latin typeface="Tahoma" pitchFamily="34" charset="0"/>
                <a:cs typeface="Tahoma" pitchFamily="34" charset="0"/>
              </a:rPr>
              <a:t>1</a:t>
            </a:r>
            <a:r>
              <a:rPr lang="en-US" sz="3200" dirty="0" smtClean="0">
                <a:solidFill>
                  <a:srgbClr val="FC7A18"/>
                </a:solidFill>
                <a:latin typeface="Tahoma" pitchFamily="34" charset="0"/>
                <a:cs typeface="Tahoma" pitchFamily="34" charset="0"/>
              </a:rPr>
              <a:t> + m</a:t>
            </a:r>
            <a:r>
              <a:rPr lang="en-US" sz="3200" baseline="-25000" dirty="0" smtClean="0">
                <a:solidFill>
                  <a:srgbClr val="FC7A18"/>
                </a:solidFill>
                <a:latin typeface="Tahoma" pitchFamily="34" charset="0"/>
                <a:cs typeface="Tahoma" pitchFamily="34" charset="0"/>
              </a:rPr>
              <a:t>2</a:t>
            </a:r>
            <a:r>
              <a:rPr lang="en-US" sz="3200" dirty="0" smtClean="0">
                <a:solidFill>
                  <a:srgbClr val="FC7A18"/>
                </a:solidFill>
                <a:latin typeface="Tahoma" pitchFamily="34" charset="0"/>
                <a:cs typeface="Tahoma" pitchFamily="34" charset="0"/>
              </a:rPr>
              <a:t>v’</a:t>
            </a:r>
            <a:r>
              <a:rPr lang="en-US" sz="3200" baseline="-25000" dirty="0" smtClean="0">
                <a:solidFill>
                  <a:srgbClr val="FC7A18"/>
                </a:solidFill>
                <a:latin typeface="Tahoma" pitchFamily="34" charset="0"/>
                <a:cs typeface="Tahoma" pitchFamily="34" charset="0"/>
              </a:rPr>
              <a:t>2</a:t>
            </a:r>
            <a:endParaRPr lang="en-US" sz="3200" dirty="0">
              <a:solidFill>
                <a:srgbClr val="FC7A18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65642" y="4572000"/>
            <a:ext cx="7578358" cy="5355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3200" dirty="0" smtClean="0">
                <a:solidFill>
                  <a:srgbClr val="FC7A18"/>
                </a:solidFill>
                <a:latin typeface="Tahoma" pitchFamily="34" charset="0"/>
                <a:cs typeface="Tahoma" pitchFamily="34" charset="0"/>
              </a:rPr>
              <a:t>(76)(0) + (45)(0) = (76)(2.5) + (45)(v’</a:t>
            </a:r>
            <a:r>
              <a:rPr lang="en-US" sz="3200" baseline="-25000" dirty="0" smtClean="0">
                <a:solidFill>
                  <a:srgbClr val="FC7A18"/>
                </a:solidFill>
                <a:latin typeface="Tahoma" pitchFamily="34" charset="0"/>
                <a:cs typeface="Tahoma" pitchFamily="34" charset="0"/>
              </a:rPr>
              <a:t>2</a:t>
            </a:r>
            <a:r>
              <a:rPr lang="en-US" sz="3200" dirty="0" smtClean="0">
                <a:solidFill>
                  <a:srgbClr val="FC7A18"/>
                </a:solidFill>
                <a:latin typeface="Tahoma" pitchFamily="34" charset="0"/>
                <a:cs typeface="Tahoma" pitchFamily="34" charset="0"/>
              </a:rPr>
              <a:t>)</a:t>
            </a:r>
            <a:endParaRPr lang="en-US" sz="3200" dirty="0">
              <a:solidFill>
                <a:srgbClr val="FC7A18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37762" y="5029200"/>
            <a:ext cx="4034118" cy="5355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3200" dirty="0" smtClean="0">
                <a:solidFill>
                  <a:srgbClr val="FC7A18"/>
                </a:solidFill>
                <a:latin typeface="Tahoma" pitchFamily="34" charset="0"/>
                <a:cs typeface="Tahoma" pitchFamily="34" charset="0"/>
              </a:rPr>
              <a:t>0 = (190) + (45)(v’</a:t>
            </a:r>
            <a:r>
              <a:rPr lang="en-US" sz="3200" baseline="-25000" dirty="0" smtClean="0">
                <a:solidFill>
                  <a:srgbClr val="FC7A18"/>
                </a:solidFill>
                <a:latin typeface="Tahoma" pitchFamily="34" charset="0"/>
                <a:cs typeface="Tahoma" pitchFamily="34" charset="0"/>
              </a:rPr>
              <a:t>2</a:t>
            </a:r>
            <a:r>
              <a:rPr lang="en-US" sz="3200" dirty="0" smtClean="0">
                <a:solidFill>
                  <a:srgbClr val="FC7A18"/>
                </a:solidFill>
                <a:latin typeface="Tahoma" pitchFamily="34" charset="0"/>
                <a:cs typeface="Tahoma" pitchFamily="34" charset="0"/>
              </a:rPr>
              <a:t>)</a:t>
            </a:r>
            <a:endParaRPr lang="en-US" sz="3200" dirty="0">
              <a:solidFill>
                <a:srgbClr val="FC7A18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038600" y="5486400"/>
            <a:ext cx="2940869" cy="5355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3200" dirty="0" smtClean="0">
                <a:solidFill>
                  <a:srgbClr val="FC7A18"/>
                </a:solidFill>
                <a:latin typeface="Tahoma" pitchFamily="34" charset="0"/>
                <a:cs typeface="Tahoma" pitchFamily="34" charset="0"/>
              </a:rPr>
              <a:t>190 = (45)(v’</a:t>
            </a:r>
            <a:r>
              <a:rPr lang="en-US" sz="3200" baseline="-25000" dirty="0" smtClean="0">
                <a:solidFill>
                  <a:srgbClr val="FC7A18"/>
                </a:solidFill>
                <a:latin typeface="Tahoma" pitchFamily="34" charset="0"/>
                <a:cs typeface="Tahoma" pitchFamily="34" charset="0"/>
              </a:rPr>
              <a:t>2</a:t>
            </a:r>
            <a:r>
              <a:rPr lang="en-US" sz="3200" dirty="0" smtClean="0">
                <a:solidFill>
                  <a:srgbClr val="FC7A18"/>
                </a:solidFill>
                <a:latin typeface="Tahoma" pitchFamily="34" charset="0"/>
                <a:cs typeface="Tahoma" pitchFamily="34" charset="0"/>
              </a:rPr>
              <a:t>)</a:t>
            </a:r>
            <a:endParaRPr lang="en-US" sz="3200" dirty="0">
              <a:solidFill>
                <a:srgbClr val="FC7A18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274243" y="5943600"/>
            <a:ext cx="2469586" cy="5355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3200" dirty="0" smtClean="0">
                <a:solidFill>
                  <a:srgbClr val="FC7A18"/>
                </a:solidFill>
                <a:latin typeface="Tahoma" pitchFamily="34" charset="0"/>
                <a:cs typeface="Tahoma" pitchFamily="34" charset="0"/>
              </a:rPr>
              <a:t>190/45 = v’</a:t>
            </a:r>
            <a:r>
              <a:rPr lang="en-US" sz="3200" baseline="-25000" dirty="0" smtClean="0">
                <a:solidFill>
                  <a:srgbClr val="FC7A18"/>
                </a:solidFill>
                <a:latin typeface="Tahoma" pitchFamily="34" charset="0"/>
                <a:cs typeface="Tahoma" pitchFamily="34" charset="0"/>
              </a:rPr>
              <a:t>2</a:t>
            </a:r>
            <a:endParaRPr lang="en-US" sz="3200" dirty="0">
              <a:solidFill>
                <a:srgbClr val="FC7A18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629400" y="5943600"/>
            <a:ext cx="2089804" cy="5355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3200" dirty="0" smtClean="0">
                <a:solidFill>
                  <a:srgbClr val="FC7A18"/>
                </a:solidFill>
                <a:latin typeface="Tahoma" pitchFamily="34" charset="0"/>
                <a:cs typeface="Tahoma" pitchFamily="34" charset="0"/>
              </a:rPr>
              <a:t>= 4.22m/s</a:t>
            </a:r>
            <a:endParaRPr lang="en-US" sz="3200" dirty="0">
              <a:solidFill>
                <a:srgbClr val="FC7A18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Collisions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0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905000"/>
            <a:ext cx="7543800" cy="41036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Elastic Collisions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447800" y="1905000"/>
            <a:ext cx="6705600" cy="4191000"/>
          </a:xfrm>
        </p:spPr>
        <p:txBody>
          <a:bodyPr/>
          <a:lstStyle/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en-US" sz="170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400">
                <a:solidFill>
                  <a:schemeClr val="tx1"/>
                </a:solidFill>
              </a:rPr>
              <a:t>A collision in which the total momentum and the total kinetic energy are conserved is called an elastic collision.</a:t>
            </a:r>
          </a:p>
          <a:p>
            <a:pPr>
              <a:lnSpc>
                <a:spcPct val="80000"/>
              </a:lnSpc>
            </a:pPr>
            <a:r>
              <a:rPr lang="en-US" sz="2400">
                <a:solidFill>
                  <a:schemeClr val="tx1"/>
                </a:solidFill>
              </a:rPr>
              <a:t>Elastic means that after a collision the objects remain separated.</a:t>
            </a:r>
          </a:p>
          <a:p>
            <a:pPr>
              <a:lnSpc>
                <a:spcPct val="80000"/>
              </a:lnSpc>
            </a:pPr>
            <a:r>
              <a:rPr lang="en-US" sz="2400">
                <a:solidFill>
                  <a:schemeClr val="tx1"/>
                </a:solidFill>
              </a:rPr>
              <a:t>Two objects collide and return to their original shapes with no loss of total kinetic energy.  After the collision the two objects move separately.  </a:t>
            </a:r>
          </a:p>
          <a:p>
            <a:pPr>
              <a:lnSpc>
                <a:spcPct val="80000"/>
              </a:lnSpc>
            </a:pPr>
            <a:r>
              <a:rPr lang="en-US" sz="2400">
                <a:solidFill>
                  <a:schemeClr val="tx1"/>
                </a:solidFill>
              </a:rPr>
              <a:t>Both the total momentum and total kinetic energy are conserved.</a:t>
            </a:r>
          </a:p>
          <a:p>
            <a:pPr>
              <a:lnSpc>
                <a:spcPct val="80000"/>
              </a:lnSpc>
            </a:pPr>
            <a:endParaRPr lang="en-US" sz="240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</a:pPr>
            <a:endParaRPr 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A 0.015 kg marble moving to the right at 0.225 m/s makes an elastic head-on collision with a 0.030 kg shooter marble moving to the left at 0.180 m/s. After the collision, the smaller marble moves to the left at 0.315 m/s. Assume that neither marble rotates before or after the collision and that both marbles are moving on a frictionless surface.  What is the velocity of the 0.030 kg marble after the collision?</a:t>
            </a:r>
          </a:p>
          <a:p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Solution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828800"/>
            <a:ext cx="7010400" cy="4114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en-US" b="1" dirty="0">
                <a:solidFill>
                  <a:schemeClr val="tx1"/>
                </a:solidFill>
              </a:rPr>
              <a:t>Given: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i="1" dirty="0">
                <a:solidFill>
                  <a:schemeClr val="tx1"/>
                </a:solidFill>
              </a:rPr>
              <a:t>m</a:t>
            </a:r>
            <a:r>
              <a:rPr lang="en-US" i="1" baseline="-25000" dirty="0">
                <a:solidFill>
                  <a:schemeClr val="tx1"/>
                </a:solidFill>
              </a:rPr>
              <a:t>1</a:t>
            </a:r>
            <a:r>
              <a:rPr lang="en-US" dirty="0">
                <a:solidFill>
                  <a:schemeClr val="tx1"/>
                </a:solidFill>
              </a:rPr>
              <a:t> = 0.015 kg	</a:t>
            </a:r>
            <a:r>
              <a:rPr lang="en-US" i="1" dirty="0">
                <a:solidFill>
                  <a:schemeClr val="tx1"/>
                </a:solidFill>
              </a:rPr>
              <a:t>m</a:t>
            </a:r>
            <a:r>
              <a:rPr lang="en-US" i="1" baseline="-25000" dirty="0">
                <a:solidFill>
                  <a:schemeClr val="tx1"/>
                </a:solidFill>
              </a:rPr>
              <a:t>2</a:t>
            </a:r>
            <a:r>
              <a:rPr lang="en-US" dirty="0">
                <a:solidFill>
                  <a:schemeClr val="tx1"/>
                </a:solidFill>
              </a:rPr>
              <a:t> = 0.030 kg</a:t>
            </a:r>
          </a:p>
          <a:p>
            <a:pPr lvl="1">
              <a:buFont typeface="Wingdings" pitchFamily="2" charset="2"/>
              <a:buNone/>
            </a:pPr>
            <a:r>
              <a:rPr lang="en-US" dirty="0">
                <a:solidFill>
                  <a:schemeClr val="tx1"/>
                </a:solidFill>
              </a:rPr>
              <a:t>		</a:t>
            </a:r>
            <a:r>
              <a:rPr lang="en-US" b="1" dirty="0" smtClean="0">
                <a:solidFill>
                  <a:schemeClr val="tx1"/>
                </a:solidFill>
              </a:rPr>
              <a:t>v</a:t>
            </a:r>
            <a:r>
              <a:rPr lang="en-US" b="1" baseline="-25000" dirty="0" smtClean="0">
                <a:solidFill>
                  <a:schemeClr val="tx1"/>
                </a:solidFill>
              </a:rPr>
              <a:t>1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= 0.225 m/s to the right, </a:t>
            </a:r>
            <a:r>
              <a:rPr lang="en-US" i="1" dirty="0" smtClean="0">
                <a:solidFill>
                  <a:schemeClr val="tx1"/>
                </a:solidFill>
              </a:rPr>
              <a:t>v</a:t>
            </a:r>
            <a:r>
              <a:rPr lang="en-US" i="1" baseline="-25000" dirty="0" smtClean="0">
                <a:solidFill>
                  <a:schemeClr val="tx1"/>
                </a:solidFill>
              </a:rPr>
              <a:t>1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= +0.225 m/s</a:t>
            </a:r>
          </a:p>
          <a:p>
            <a:pPr lvl="1">
              <a:buFont typeface="Wingdings" pitchFamily="2" charset="2"/>
              <a:buNone/>
            </a:pPr>
            <a:r>
              <a:rPr lang="en-US" dirty="0">
                <a:solidFill>
                  <a:schemeClr val="tx1"/>
                </a:solidFill>
              </a:rPr>
              <a:t>		</a:t>
            </a:r>
            <a:r>
              <a:rPr lang="en-US" b="1" dirty="0" smtClean="0">
                <a:solidFill>
                  <a:schemeClr val="tx1"/>
                </a:solidFill>
              </a:rPr>
              <a:t>v</a:t>
            </a:r>
            <a:r>
              <a:rPr lang="en-US" b="1" baseline="-25000" dirty="0" smtClean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= 0.180 m/s to the left, </a:t>
            </a:r>
            <a:r>
              <a:rPr lang="en-US" i="1" dirty="0" smtClean="0">
                <a:solidFill>
                  <a:schemeClr val="tx1"/>
                </a:solidFill>
              </a:rPr>
              <a:t>v</a:t>
            </a:r>
            <a:r>
              <a:rPr lang="en-US" i="1" baseline="-25000" dirty="0" smtClean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= –0.180 m/s</a:t>
            </a:r>
          </a:p>
          <a:p>
            <a:pPr lvl="1">
              <a:buFont typeface="Wingdings" pitchFamily="2" charset="2"/>
              <a:buNone/>
            </a:pPr>
            <a:r>
              <a:rPr lang="en-US" dirty="0">
                <a:solidFill>
                  <a:schemeClr val="tx1"/>
                </a:solidFill>
              </a:rPr>
              <a:t>		</a:t>
            </a:r>
            <a:r>
              <a:rPr lang="en-US" b="1" dirty="0" smtClean="0">
                <a:solidFill>
                  <a:schemeClr val="tx1"/>
                </a:solidFill>
              </a:rPr>
              <a:t>v’</a:t>
            </a:r>
            <a:r>
              <a:rPr lang="en-US" b="1" baseline="-25000" dirty="0" smtClean="0">
                <a:solidFill>
                  <a:schemeClr val="tx1"/>
                </a:solidFill>
              </a:rPr>
              <a:t>1</a:t>
            </a:r>
            <a:r>
              <a:rPr lang="en-US" dirty="0" smtClean="0">
                <a:solidFill>
                  <a:schemeClr val="tx1"/>
                </a:solidFill>
              </a:rPr>
              <a:t> = </a:t>
            </a:r>
            <a:r>
              <a:rPr lang="en-US" dirty="0">
                <a:solidFill>
                  <a:schemeClr val="tx1"/>
                </a:solidFill>
              </a:rPr>
              <a:t>0.315 m/s to the left, </a:t>
            </a:r>
            <a:r>
              <a:rPr lang="en-US" i="1" dirty="0" smtClean="0">
                <a:solidFill>
                  <a:schemeClr val="tx1"/>
                </a:solidFill>
              </a:rPr>
              <a:t>v’</a:t>
            </a:r>
            <a:r>
              <a:rPr lang="en-US" i="1" baseline="-25000" dirty="0" smtClean="0">
                <a:solidFill>
                  <a:schemeClr val="tx1"/>
                </a:solidFill>
              </a:rPr>
              <a:t>1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= </a:t>
            </a:r>
            <a:r>
              <a:rPr lang="en-US" dirty="0">
                <a:solidFill>
                  <a:schemeClr val="tx1"/>
                </a:solidFill>
              </a:rPr>
              <a:t>–0.315 m/s</a:t>
            </a:r>
          </a:p>
          <a:p>
            <a:pPr>
              <a:buFont typeface="Wingdings" pitchFamily="2" charset="2"/>
              <a:buNone/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b="1" dirty="0">
                <a:solidFill>
                  <a:schemeClr val="tx1"/>
                </a:solidFill>
              </a:rPr>
              <a:t>Unknown: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 lvl="1">
              <a:buFont typeface="Wingdings" pitchFamily="2" charset="2"/>
              <a:buNone/>
            </a:pPr>
            <a:r>
              <a:rPr lang="en-US" dirty="0">
                <a:solidFill>
                  <a:schemeClr val="tx1"/>
                </a:solidFill>
              </a:rPr>
              <a:t>		</a:t>
            </a:r>
            <a:r>
              <a:rPr lang="en-US" b="1" dirty="0" smtClean="0">
                <a:solidFill>
                  <a:schemeClr val="tx1"/>
                </a:solidFill>
              </a:rPr>
              <a:t>v’</a:t>
            </a:r>
            <a:r>
              <a:rPr lang="en-US" b="1" baseline="-25000" dirty="0" smtClean="0">
                <a:solidFill>
                  <a:schemeClr val="tx1"/>
                </a:solidFill>
              </a:rPr>
              <a:t>2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= </a:t>
            </a:r>
            <a:r>
              <a:rPr lang="en-US" dirty="0">
                <a:solidFill>
                  <a:schemeClr val="tx1"/>
                </a:solidFill>
              </a:rPr>
              <a:t>?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9728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4648200"/>
            <a:ext cx="4978400" cy="149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2819400" y="4038600"/>
            <a:ext cx="5430140" cy="5355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3200" dirty="0" smtClean="0">
                <a:solidFill>
                  <a:srgbClr val="FC7A18"/>
                </a:solidFill>
                <a:latin typeface="Tahoma" pitchFamily="34" charset="0"/>
                <a:cs typeface="Tahoma" pitchFamily="34" charset="0"/>
              </a:rPr>
              <a:t>m</a:t>
            </a:r>
            <a:r>
              <a:rPr lang="en-US" sz="3200" baseline="-25000" dirty="0" smtClean="0">
                <a:solidFill>
                  <a:srgbClr val="FC7A18"/>
                </a:solidFill>
                <a:latin typeface="Tahoma" pitchFamily="34" charset="0"/>
                <a:cs typeface="Tahoma" pitchFamily="34" charset="0"/>
              </a:rPr>
              <a:t>1</a:t>
            </a:r>
            <a:r>
              <a:rPr lang="en-US" sz="3200" dirty="0" smtClean="0">
                <a:solidFill>
                  <a:srgbClr val="FC7A18"/>
                </a:solidFill>
                <a:latin typeface="Tahoma" pitchFamily="34" charset="0"/>
                <a:cs typeface="Tahoma" pitchFamily="34" charset="0"/>
              </a:rPr>
              <a:t>v</a:t>
            </a:r>
            <a:r>
              <a:rPr lang="en-US" sz="3200" baseline="-25000" dirty="0" smtClean="0">
                <a:solidFill>
                  <a:srgbClr val="FC7A18"/>
                </a:solidFill>
                <a:latin typeface="Tahoma" pitchFamily="34" charset="0"/>
                <a:cs typeface="Tahoma" pitchFamily="34" charset="0"/>
              </a:rPr>
              <a:t>1</a:t>
            </a:r>
            <a:r>
              <a:rPr lang="en-US" sz="3200" dirty="0" smtClean="0">
                <a:solidFill>
                  <a:srgbClr val="FC7A18"/>
                </a:solidFill>
                <a:latin typeface="Tahoma" pitchFamily="34" charset="0"/>
                <a:cs typeface="Tahoma" pitchFamily="34" charset="0"/>
              </a:rPr>
              <a:t> + m</a:t>
            </a:r>
            <a:r>
              <a:rPr lang="en-US" sz="3200" baseline="-25000" dirty="0" smtClean="0">
                <a:solidFill>
                  <a:srgbClr val="FC7A18"/>
                </a:solidFill>
                <a:latin typeface="Tahoma" pitchFamily="34" charset="0"/>
                <a:cs typeface="Tahoma" pitchFamily="34" charset="0"/>
              </a:rPr>
              <a:t>2</a:t>
            </a:r>
            <a:r>
              <a:rPr lang="en-US" sz="3200" dirty="0" smtClean="0">
                <a:solidFill>
                  <a:srgbClr val="FC7A18"/>
                </a:solidFill>
                <a:latin typeface="Tahoma" pitchFamily="34" charset="0"/>
                <a:cs typeface="Tahoma" pitchFamily="34" charset="0"/>
              </a:rPr>
              <a:t>v</a:t>
            </a:r>
            <a:r>
              <a:rPr lang="en-US" sz="3200" baseline="-25000" dirty="0" smtClean="0">
                <a:solidFill>
                  <a:srgbClr val="FC7A18"/>
                </a:solidFill>
                <a:latin typeface="Tahoma" pitchFamily="34" charset="0"/>
                <a:cs typeface="Tahoma" pitchFamily="34" charset="0"/>
              </a:rPr>
              <a:t>2</a:t>
            </a:r>
            <a:r>
              <a:rPr lang="en-US" sz="3200" dirty="0" smtClean="0">
                <a:solidFill>
                  <a:srgbClr val="FC7A18"/>
                </a:solidFill>
                <a:latin typeface="Tahoma" pitchFamily="34" charset="0"/>
                <a:cs typeface="Tahoma" pitchFamily="34" charset="0"/>
              </a:rPr>
              <a:t> = m</a:t>
            </a:r>
            <a:r>
              <a:rPr lang="en-US" sz="3200" baseline="-25000" dirty="0" smtClean="0">
                <a:solidFill>
                  <a:srgbClr val="FC7A18"/>
                </a:solidFill>
                <a:latin typeface="Tahoma" pitchFamily="34" charset="0"/>
                <a:cs typeface="Tahoma" pitchFamily="34" charset="0"/>
              </a:rPr>
              <a:t>1</a:t>
            </a:r>
            <a:r>
              <a:rPr lang="en-US" sz="3200" dirty="0" smtClean="0">
                <a:solidFill>
                  <a:srgbClr val="FC7A18"/>
                </a:solidFill>
                <a:latin typeface="Tahoma" pitchFamily="34" charset="0"/>
                <a:cs typeface="Tahoma" pitchFamily="34" charset="0"/>
              </a:rPr>
              <a:t>v’</a:t>
            </a:r>
            <a:r>
              <a:rPr lang="en-US" sz="3200" baseline="-25000" dirty="0" smtClean="0">
                <a:solidFill>
                  <a:srgbClr val="FC7A18"/>
                </a:solidFill>
                <a:latin typeface="Tahoma" pitchFamily="34" charset="0"/>
                <a:cs typeface="Tahoma" pitchFamily="34" charset="0"/>
              </a:rPr>
              <a:t>1</a:t>
            </a:r>
            <a:r>
              <a:rPr lang="en-US" sz="3200" dirty="0" smtClean="0">
                <a:solidFill>
                  <a:srgbClr val="FC7A18"/>
                </a:solidFill>
                <a:latin typeface="Tahoma" pitchFamily="34" charset="0"/>
                <a:cs typeface="Tahoma" pitchFamily="34" charset="0"/>
              </a:rPr>
              <a:t> + m</a:t>
            </a:r>
            <a:r>
              <a:rPr lang="en-US" sz="3200" baseline="-25000" dirty="0" smtClean="0">
                <a:solidFill>
                  <a:srgbClr val="FC7A18"/>
                </a:solidFill>
                <a:latin typeface="Tahoma" pitchFamily="34" charset="0"/>
                <a:cs typeface="Tahoma" pitchFamily="34" charset="0"/>
              </a:rPr>
              <a:t>2</a:t>
            </a:r>
            <a:r>
              <a:rPr lang="en-US" sz="3200" dirty="0" smtClean="0">
                <a:solidFill>
                  <a:srgbClr val="FC7A18"/>
                </a:solidFill>
                <a:latin typeface="Tahoma" pitchFamily="34" charset="0"/>
                <a:cs typeface="Tahoma" pitchFamily="34" charset="0"/>
              </a:rPr>
              <a:t>v’</a:t>
            </a:r>
            <a:r>
              <a:rPr lang="en-US" sz="3200" baseline="-25000" dirty="0" smtClean="0">
                <a:solidFill>
                  <a:srgbClr val="FC7A18"/>
                </a:solidFill>
                <a:latin typeface="Tahoma" pitchFamily="34" charset="0"/>
                <a:cs typeface="Tahoma" pitchFamily="34" charset="0"/>
              </a:rPr>
              <a:t>2</a:t>
            </a:r>
            <a:endParaRPr lang="en-US" sz="3200" dirty="0">
              <a:solidFill>
                <a:srgbClr val="FC7A18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5800" y="4572000"/>
            <a:ext cx="8458200" cy="4524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2500" dirty="0" smtClean="0">
                <a:solidFill>
                  <a:srgbClr val="FC7A18"/>
                </a:solidFill>
                <a:latin typeface="Tahoma" pitchFamily="34" charset="0"/>
                <a:cs typeface="Tahoma" pitchFamily="34" charset="0"/>
              </a:rPr>
              <a:t>(.015)(.225) + (.030)(-.180) = (.015)(-.315) + (.030)(v’</a:t>
            </a:r>
            <a:r>
              <a:rPr lang="en-US" sz="2500" baseline="-25000" dirty="0" smtClean="0">
                <a:solidFill>
                  <a:srgbClr val="FC7A18"/>
                </a:solidFill>
                <a:latin typeface="Tahoma" pitchFamily="34" charset="0"/>
                <a:cs typeface="Tahoma" pitchFamily="34" charset="0"/>
              </a:rPr>
              <a:t>2</a:t>
            </a:r>
            <a:r>
              <a:rPr lang="en-US" sz="2500" dirty="0" smtClean="0">
                <a:solidFill>
                  <a:srgbClr val="FC7A18"/>
                </a:solidFill>
                <a:latin typeface="Tahoma" pitchFamily="34" charset="0"/>
                <a:cs typeface="Tahoma" pitchFamily="34" charset="0"/>
              </a:rPr>
              <a:t>)</a:t>
            </a:r>
            <a:endParaRPr lang="en-US" sz="2500" dirty="0">
              <a:solidFill>
                <a:srgbClr val="FC7A18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5800" y="4876800"/>
            <a:ext cx="8458200" cy="4524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2500" dirty="0" smtClean="0">
                <a:solidFill>
                  <a:srgbClr val="FC7A18"/>
                </a:solidFill>
                <a:latin typeface="Tahoma" pitchFamily="34" charset="0"/>
                <a:cs typeface="Tahoma" pitchFamily="34" charset="0"/>
              </a:rPr>
              <a:t>(.0034) + (-.0054) = (-.0047) + (.030)(v’</a:t>
            </a:r>
            <a:r>
              <a:rPr lang="en-US" sz="2500" baseline="-25000" dirty="0" smtClean="0">
                <a:solidFill>
                  <a:srgbClr val="FC7A18"/>
                </a:solidFill>
                <a:latin typeface="Tahoma" pitchFamily="34" charset="0"/>
                <a:cs typeface="Tahoma" pitchFamily="34" charset="0"/>
              </a:rPr>
              <a:t>2</a:t>
            </a:r>
            <a:r>
              <a:rPr lang="en-US" sz="2500" dirty="0" smtClean="0">
                <a:solidFill>
                  <a:srgbClr val="FC7A18"/>
                </a:solidFill>
                <a:latin typeface="Tahoma" pitchFamily="34" charset="0"/>
                <a:cs typeface="Tahoma" pitchFamily="34" charset="0"/>
              </a:rPr>
              <a:t>)</a:t>
            </a:r>
            <a:endParaRPr lang="en-US" sz="2500" dirty="0">
              <a:solidFill>
                <a:srgbClr val="FC7A18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657600" y="5257800"/>
            <a:ext cx="3276600" cy="4524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2500" dirty="0" smtClean="0">
                <a:solidFill>
                  <a:srgbClr val="FC7A18"/>
                </a:solidFill>
                <a:latin typeface="Tahoma" pitchFamily="34" charset="0"/>
                <a:cs typeface="Tahoma" pitchFamily="34" charset="0"/>
              </a:rPr>
              <a:t>.0027 = (.030)(v’</a:t>
            </a:r>
            <a:r>
              <a:rPr lang="en-US" sz="2500" baseline="-25000" dirty="0" smtClean="0">
                <a:solidFill>
                  <a:srgbClr val="FC7A18"/>
                </a:solidFill>
                <a:latin typeface="Tahoma" pitchFamily="34" charset="0"/>
                <a:cs typeface="Tahoma" pitchFamily="34" charset="0"/>
              </a:rPr>
              <a:t>2</a:t>
            </a:r>
            <a:r>
              <a:rPr lang="en-US" sz="2500" dirty="0" smtClean="0">
                <a:solidFill>
                  <a:srgbClr val="FC7A18"/>
                </a:solidFill>
                <a:latin typeface="Tahoma" pitchFamily="34" charset="0"/>
                <a:cs typeface="Tahoma" pitchFamily="34" charset="0"/>
              </a:rPr>
              <a:t>)</a:t>
            </a:r>
            <a:endParaRPr lang="en-US" sz="2500" dirty="0">
              <a:solidFill>
                <a:srgbClr val="FC7A18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733800" y="5638800"/>
            <a:ext cx="3276600" cy="43858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2500" dirty="0" smtClean="0">
                <a:solidFill>
                  <a:srgbClr val="FC7A18"/>
                </a:solidFill>
                <a:latin typeface="Tahoma" pitchFamily="34" charset="0"/>
                <a:cs typeface="Tahoma" pitchFamily="34" charset="0"/>
              </a:rPr>
              <a:t>.0027/.030 = v’</a:t>
            </a:r>
            <a:r>
              <a:rPr lang="en-US" sz="2500" baseline="-25000" dirty="0" smtClean="0">
                <a:solidFill>
                  <a:srgbClr val="FC7A18"/>
                </a:solidFill>
                <a:latin typeface="Tahoma" pitchFamily="34" charset="0"/>
                <a:cs typeface="Tahoma" pitchFamily="34" charset="0"/>
              </a:rPr>
              <a:t>2</a:t>
            </a:r>
            <a:endParaRPr lang="en-US" sz="2500" dirty="0">
              <a:solidFill>
                <a:srgbClr val="FC7A18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733800" y="6019800"/>
            <a:ext cx="3276600" cy="43858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2500" dirty="0" smtClean="0">
                <a:solidFill>
                  <a:srgbClr val="FC7A18"/>
                </a:solidFill>
                <a:latin typeface="Tahoma" pitchFamily="34" charset="0"/>
                <a:cs typeface="Tahoma" pitchFamily="34" charset="0"/>
              </a:rPr>
              <a:t>.09 = v’</a:t>
            </a:r>
            <a:r>
              <a:rPr lang="en-US" sz="2500" baseline="-25000" dirty="0" smtClean="0">
                <a:solidFill>
                  <a:srgbClr val="FC7A18"/>
                </a:solidFill>
                <a:latin typeface="Tahoma" pitchFamily="34" charset="0"/>
                <a:cs typeface="Tahoma" pitchFamily="34" charset="0"/>
              </a:rPr>
              <a:t>2</a:t>
            </a:r>
            <a:endParaRPr lang="en-US" sz="2500" dirty="0">
              <a:solidFill>
                <a:srgbClr val="FC7A18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7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972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972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972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2" grpId="0"/>
      <p:bldP spid="13" grpId="0"/>
      <p:bldP spid="14" grpId="0"/>
      <p:bldP spid="1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</TotalTime>
  <Words>588</Words>
  <Application>Microsoft Office PowerPoint</Application>
  <PresentationFormat>On-screen Show (4:3)</PresentationFormat>
  <Paragraphs>77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Conservation of Momentum</vt:lpstr>
      <vt:lpstr>Momentum is Conserved</vt:lpstr>
      <vt:lpstr>Momentum is Conserved</vt:lpstr>
      <vt:lpstr>Example</vt:lpstr>
      <vt:lpstr>Solution</vt:lpstr>
      <vt:lpstr>Types of Collisions</vt:lpstr>
      <vt:lpstr>Elastic Collisions</vt:lpstr>
      <vt:lpstr>Example</vt:lpstr>
      <vt:lpstr>Solution</vt:lpstr>
      <vt:lpstr>Collisions</vt:lpstr>
      <vt:lpstr>Example</vt:lpstr>
      <vt:lpstr>Solution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Conservation of Momentum</dc:title>
  <dc:creator>Administrator</dc:creator>
  <cp:lastModifiedBy>Administrator</cp:lastModifiedBy>
  <cp:revision>5</cp:revision>
  <dcterms:created xsi:type="dcterms:W3CDTF">2012-01-05T14:13:03Z</dcterms:created>
  <dcterms:modified xsi:type="dcterms:W3CDTF">2012-01-09T14:08:44Z</dcterms:modified>
</cp:coreProperties>
</file>